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8"/>
  </p:notesMasterIdLst>
  <p:handoutMasterIdLst>
    <p:handoutMasterId r:id="rId79"/>
  </p:handoutMasterIdLst>
  <p:sldIdLst>
    <p:sldId id="257" r:id="rId2"/>
    <p:sldId id="258" r:id="rId3"/>
    <p:sldId id="259" r:id="rId4"/>
    <p:sldId id="260" r:id="rId5"/>
    <p:sldId id="261" r:id="rId6"/>
    <p:sldId id="314" r:id="rId7"/>
    <p:sldId id="262" r:id="rId8"/>
    <p:sldId id="263" r:id="rId9"/>
    <p:sldId id="325" r:id="rId10"/>
    <p:sldId id="326" r:id="rId11"/>
    <p:sldId id="328" r:id="rId12"/>
    <p:sldId id="265" r:id="rId13"/>
    <p:sldId id="266" r:id="rId14"/>
    <p:sldId id="329" r:id="rId15"/>
    <p:sldId id="313" r:id="rId16"/>
    <p:sldId id="269" r:id="rId17"/>
    <p:sldId id="270" r:id="rId18"/>
    <p:sldId id="327" r:id="rId19"/>
    <p:sldId id="271" r:id="rId20"/>
    <p:sldId id="330" r:id="rId21"/>
    <p:sldId id="315" r:id="rId22"/>
    <p:sldId id="272" r:id="rId23"/>
    <p:sldId id="312" r:id="rId24"/>
    <p:sldId id="273" r:id="rId25"/>
    <p:sldId id="274" r:id="rId26"/>
    <p:sldId id="275" r:id="rId27"/>
    <p:sldId id="276" r:id="rId28"/>
    <p:sldId id="277" r:id="rId29"/>
    <p:sldId id="278" r:id="rId30"/>
    <p:sldId id="279" r:id="rId31"/>
    <p:sldId id="331" r:id="rId32"/>
    <p:sldId id="316" r:id="rId33"/>
    <p:sldId id="280" r:id="rId34"/>
    <p:sldId id="281" r:id="rId35"/>
    <p:sldId id="282" r:id="rId36"/>
    <p:sldId id="333" r:id="rId37"/>
    <p:sldId id="318" r:id="rId38"/>
    <p:sldId id="284" r:id="rId39"/>
    <p:sldId id="335" r:id="rId40"/>
    <p:sldId id="317" r:id="rId41"/>
    <p:sldId id="285" r:id="rId42"/>
    <p:sldId id="324" r:id="rId43"/>
    <p:sldId id="286" r:id="rId44"/>
    <p:sldId id="287" r:id="rId45"/>
    <p:sldId id="288" r:id="rId46"/>
    <p:sldId id="289" r:id="rId47"/>
    <p:sldId id="290" r:id="rId48"/>
    <p:sldId id="337" r:id="rId49"/>
    <p:sldId id="319" r:id="rId50"/>
    <p:sldId id="291" r:id="rId51"/>
    <p:sldId id="292" r:id="rId52"/>
    <p:sldId id="293" r:id="rId53"/>
    <p:sldId id="294" r:id="rId54"/>
    <p:sldId id="295" r:id="rId55"/>
    <p:sldId id="296" r:id="rId56"/>
    <p:sldId id="332" r:id="rId57"/>
    <p:sldId id="320" r:id="rId58"/>
    <p:sldId id="297" r:id="rId59"/>
    <p:sldId id="334" r:id="rId60"/>
    <p:sldId id="321" r:id="rId61"/>
    <p:sldId id="298" r:id="rId62"/>
    <p:sldId id="336" r:id="rId63"/>
    <p:sldId id="322" r:id="rId64"/>
    <p:sldId id="299" r:id="rId65"/>
    <p:sldId id="338" r:id="rId66"/>
    <p:sldId id="323" r:id="rId67"/>
    <p:sldId id="300" r:id="rId68"/>
    <p:sldId id="301" r:id="rId69"/>
    <p:sldId id="302" r:id="rId70"/>
    <p:sldId id="303" r:id="rId71"/>
    <p:sldId id="304" r:id="rId72"/>
    <p:sldId id="306" r:id="rId73"/>
    <p:sldId id="307" r:id="rId74"/>
    <p:sldId id="308" r:id="rId75"/>
    <p:sldId id="309" r:id="rId76"/>
    <p:sldId id="343"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clrMru>
    <a:srgbClr val="6F6A56"/>
    <a:srgbClr val="827C66"/>
    <a:srgbClr val="948D73"/>
    <a:srgbClr val="B3AB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945" autoAdjust="0"/>
  </p:normalViewPr>
  <p:slideViewPr>
    <p:cSldViewPr snapToObjects="1" showGuides="1">
      <p:cViewPr>
        <p:scale>
          <a:sx n="100" d="100"/>
          <a:sy n="100" d="100"/>
        </p:scale>
        <p:origin x="-1144" y="-4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handoutMaster" Target="handoutMasters/handout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27986CA-81F1-C841-AC47-F4D5F226C481}" type="datetimeFigureOut">
              <a:rPr lang="en-US" smtClean="0"/>
              <a:t>11/19/14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012A145-4BCD-1D48-959E-2C7CE519CB12}" type="slidenum">
              <a:rPr lang="en-US" smtClean="0"/>
              <a:t>‹#›</a:t>
            </a:fld>
            <a:endParaRPr lang="en-US"/>
          </a:p>
        </p:txBody>
      </p:sp>
    </p:spTree>
    <p:extLst>
      <p:ext uri="{BB962C8B-B14F-4D97-AF65-F5344CB8AC3E}">
        <p14:creationId xmlns:p14="http://schemas.microsoft.com/office/powerpoint/2010/main" val="3803418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1B89F-CCFC-C641-9942-53055C3E13C1}" type="datetimeFigureOut">
              <a:rPr lang="en-US" smtClean="0"/>
              <a:t>11/19/14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FB0D6D-5A30-7D47-BA9C-350B04E58075}" type="slidenum">
              <a:rPr lang="en-US" smtClean="0"/>
              <a:t>‹#›</a:t>
            </a:fld>
            <a:endParaRPr lang="en-US"/>
          </a:p>
        </p:txBody>
      </p:sp>
    </p:spTree>
    <p:extLst>
      <p:ext uri="{BB962C8B-B14F-4D97-AF65-F5344CB8AC3E}">
        <p14:creationId xmlns:p14="http://schemas.microsoft.com/office/powerpoint/2010/main" val="5630390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FB0D6D-5A30-7D47-BA9C-350B04E58075}"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22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23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24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6CB1A1-F23B-5D44-A44B-4F9CC27DBF1F}"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4A47E55B-3368-8B46-9B46-7A968A86683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4A47E55B-3368-8B46-9B46-7A968A86683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ct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7E55B-3368-8B46-9B46-7A968A86683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7E55B-3368-8B46-9B46-7A968A86683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6DFEE7F-E8B8-9542-B98F-6EF85F5036C4}" type="datetimeFigureOut">
              <a:rPr lang="en-US" smtClean="0"/>
              <a:t>11/19/14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47E55B-3368-8B46-9B46-7A968A86683B}"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6DFEE7F-E8B8-9542-B98F-6EF85F5036C4}" type="datetimeFigureOut">
              <a:rPr lang="en-US" smtClean="0"/>
              <a:t>11/19/14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EE7F-E8B8-9542-B98F-6EF85F5036C4}" type="datetimeFigureOut">
              <a:rPr lang="en-US" smtClean="0"/>
              <a:t>11/19/14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14398" y="2866030"/>
            <a:ext cx="3563938"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Click icon to add picture</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Click icon to add picture</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DFEE7F-E8B8-9542-B98F-6EF85F5036C4}" type="datetimeFigureOut">
              <a:rPr lang="en-US" smtClean="0"/>
              <a:t>11/19/14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6DFEE7F-E8B8-9542-B98F-6EF85F5036C4}" type="datetimeFigureOut">
              <a:rPr lang="en-US" smtClean="0"/>
              <a:t>11/19/14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47E55B-3368-8B46-9B46-7A968A86683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24" Type="http://schemas.openxmlformats.org/officeDocument/2006/relationships/image" Target="../media/image8.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96DFEE7F-E8B8-9542-B98F-6EF85F5036C4}" type="datetimeFigureOut">
              <a:rPr lang="en-US" smtClean="0"/>
              <a:t>11/19/14</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4A47E55B-3368-8B46-9B46-7A968A86683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slide" Target="slide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slide" Target="slide47.xml"/></Relationships>
</file>

<file path=ppt/slides/_rels/slide17.xml.rels><?xml version="1.0" encoding="UTF-8" standalone="yes"?>
<Relationships xmlns="http://schemas.openxmlformats.org/package/2006/relationships"><Relationship Id="rId3" Type="http://schemas.openxmlformats.org/officeDocument/2006/relationships/slide" Target="slide51.xml"/><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slide" Target="slide5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user/CenterOfTheStory" TargetMode="External"/><Relationship Id="rId3"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slide" Target="slide53.xml"/><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slide" Target="slide7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25.xml"/><Relationship Id="rId3" Type="http://schemas.openxmlformats.org/officeDocument/2006/relationships/image" Target="../media/image1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oicethread.com/" TargetMode="External"/><Relationship Id="rId3" Type="http://schemas.openxmlformats.org/officeDocument/2006/relationships/image" Target="../media/image1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1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57.xml"/><Relationship Id="rId3" Type="http://schemas.openxmlformats.org/officeDocument/2006/relationships/image" Target="../media/image1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1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2.png"/><Relationship Id="rId1" Type="http://schemas.microsoft.com/office/2007/relationships/media" Target="file://localhost/Users/erinschaefer/Desktop/Portfolio/Projects/Project%203%20(Methods%20&amp;%20Resources)/Body%20Scan:Sitting%20Meditation.mp3" TargetMode="External"/><Relationship Id="rId2" Type="http://schemas.openxmlformats.org/officeDocument/2006/relationships/audio" Target="file://localhost/Users/erinschaefer/Desktop/Portfolio/Projects/Project%203%20(Methods%20&amp;%20Resources)/Body%20Scan:Sitting%20Meditation.mp3"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ww.tengrrl.com/tens/019.shtml" TargetMode="External"/><Relationship Id="rId4" Type="http://schemas.openxmlformats.org/officeDocument/2006/relationships/hyperlink" Target="http://www.philawordshop.com/onebook.html" TargetMode="External"/><Relationship Id="rId5" Type="http://schemas.openxmlformats.org/officeDocument/2006/relationships/hyperlink" Target="http://www.scu.edu/ethics/publications/cblp/overall/curriculum_materials/Revision_Prompts.pdf" TargetMode="External"/><Relationship Id="rId1" Type="http://schemas.openxmlformats.org/officeDocument/2006/relationships/slideLayout" Target="../slideLayouts/slideLayout2.xml"/><Relationship Id="rId2" Type="http://schemas.openxmlformats.org/officeDocument/2006/relationships/hyperlink" Target="http://www.hpregional.org/departments/english/mhassenplug/100%20topics.html"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wordpress.org/" TargetMode="External"/><Relationship Id="rId4" Type="http://schemas.openxmlformats.org/officeDocument/2006/relationships/hyperlink" Target="http://www.typepad.com/" TargetMode="External"/><Relationship Id="rId5" Type="http://schemas.openxmlformats.org/officeDocument/2006/relationships/hyperlink" Target="https://accounts.google.com/ServiceLogin?service=blogger&amp;passive=1209600&amp;continue=http://www.blogger.com/home&amp;followup=http://www.blogger.com/home&amp;ltmpl=start%23s01" TargetMode="External"/><Relationship Id="rId6"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hyperlink" Target="http://blog-software-review.toptenreviews.co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webinars.voicethread.com/about/features/" TargetMode="External"/><Relationship Id="rId4" Type="http://schemas.openxmlformats.org/officeDocument/2006/relationships/hyperlink" Target="http://audacity.sourceforge.net/" TargetMode="External"/><Relationship Id="rId5"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hyperlink" Target="http://courseweb.lis.illinois.edu/~jevogel2/lis506/howto.html"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www.royaltyfreemusic.com/free-music-resources.html" TargetMode="External"/><Relationship Id="rId4" Type="http://schemas.openxmlformats.org/officeDocument/2006/relationships/hyperlink" Target="http://mp3.com/top-downloads/" TargetMode="External"/><Relationship Id="rId5" Type="http://schemas.openxmlformats.org/officeDocument/2006/relationships/hyperlink" Target="http://www.flickr.com/creativecommons" TargetMode="External"/><Relationship Id="rId6" Type="http://schemas.openxmlformats.org/officeDocument/2006/relationships/hyperlink" Target="http://www.morguefile.com/" TargetMode="External"/><Relationship Id="rId7"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hyperlink" Target="http://www.thecopyrightsite.org/faq.html"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www.wikispaces.com/content/teacher" TargetMode="External"/><Relationship Id="rId4" Type="http://schemas.openxmlformats.org/officeDocument/2006/relationships/hyperlink" Target="http://www.wikimatrix.org/" TargetMode="External"/><Relationship Id="rId5" Type="http://schemas.openxmlformats.org/officeDocument/2006/relationships/hyperlink" Target="http://wikisineducation.wetpaint.com/" TargetMode="External"/><Relationship Id="rId6" Type="http://schemas.openxmlformats.org/officeDocument/2006/relationships/hyperlink" Target="http://www.springnote.com/en" TargetMode="External"/><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hyperlink" Target="http://pbworks.com/pbworks-basic-edition"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3928243"/>
            <a:ext cx="7772400" cy="2438400"/>
          </a:xfrm>
        </p:spPr>
        <p:txBody>
          <a:bodyPr/>
          <a:lstStyle/>
          <a:p>
            <a:pPr algn="r">
              <a:spcAft>
                <a:spcPts val="6600"/>
              </a:spcAft>
            </a:pPr>
            <a:r>
              <a:rPr lang="en-US" sz="6600" dirty="0" smtClean="0"/>
              <a:t>Storytelling Methods &amp; Resources</a:t>
            </a:r>
            <a:endParaRPr lang="en-US" sz="6600" dirty="0"/>
          </a:p>
        </p:txBody>
      </p:sp>
      <p:sp>
        <p:nvSpPr>
          <p:cNvPr id="7" name="Subtitle 6"/>
          <p:cNvSpPr>
            <a:spLocks noGrp="1"/>
          </p:cNvSpPr>
          <p:nvPr>
            <p:ph type="subTitle" idx="1"/>
          </p:nvPr>
        </p:nvSpPr>
        <p:spPr>
          <a:xfrm>
            <a:off x="2819400" y="3928243"/>
            <a:ext cx="3782491" cy="1174088"/>
          </a:xfrm>
        </p:spPr>
        <p:txBody>
          <a:bodyPr>
            <a:normAutofit/>
          </a:bodyPr>
          <a:lstStyle/>
          <a:p>
            <a:r>
              <a:rPr lang="en-US" sz="3200" b="1" dirty="0" smtClean="0">
                <a:solidFill>
                  <a:srgbClr val="B91A41"/>
                </a:solidFill>
              </a:rPr>
              <a:t>Learn about Methods</a:t>
            </a:r>
            <a:endParaRPr lang="en-US" sz="3200" b="1" dirty="0">
              <a:solidFill>
                <a:srgbClr val="B91A41"/>
              </a:solidFill>
            </a:endParaRPr>
          </a:p>
        </p:txBody>
      </p:sp>
      <p:grpSp>
        <p:nvGrpSpPr>
          <p:cNvPr id="2" name="Group 10"/>
          <p:cNvGrpSpPr/>
          <p:nvPr/>
        </p:nvGrpSpPr>
        <p:grpSpPr>
          <a:xfrm>
            <a:off x="2754612" y="1199090"/>
            <a:ext cx="3552247" cy="2262272"/>
            <a:chOff x="1553153" y="1872186"/>
            <a:chExt cx="4503295" cy="2959566"/>
          </a:xfrm>
        </p:grpSpPr>
        <p:pic>
          <p:nvPicPr>
            <p:cNvPr id="8" name="Content Placeholder 6" descr="Digital Storytelling.jpg"/>
            <p:cNvPicPr>
              <a:picLocks noChangeAspect="1"/>
            </p:cNvPicPr>
            <p:nvPr/>
          </p:nvPicPr>
          <p:blipFill>
            <a:blip r:embed="rId2"/>
            <a:srcRect l="12" r="3818"/>
            <a:stretch>
              <a:fillRect/>
            </a:stretch>
          </p:blipFill>
          <p:spPr>
            <a:xfrm rot="20706204">
              <a:off x="1553153" y="2456539"/>
              <a:ext cx="2147319" cy="2286000"/>
            </a:xfrm>
            <a:prstGeom prst="rect">
              <a:avLst/>
            </a:prstGeom>
            <a:ln>
              <a:noFill/>
            </a:ln>
            <a:effectLst>
              <a:outerShdw blurRad="292100" dist="139700" dir="2700000" algn="tl" rotWithShape="0">
                <a:srgbClr val="333333">
                  <a:alpha val="65000"/>
                </a:srgbClr>
              </a:outerShdw>
            </a:effectLst>
          </p:spPr>
        </p:pic>
        <p:pic>
          <p:nvPicPr>
            <p:cNvPr id="9" name="Content Placeholder 3" descr="Picture 2.png"/>
            <p:cNvPicPr>
              <a:picLocks noChangeAspect="1"/>
            </p:cNvPicPr>
            <p:nvPr/>
          </p:nvPicPr>
          <p:blipFill>
            <a:blip r:embed="rId3"/>
            <a:srcRect l="27327" t="22774" r="35769" b="14593"/>
            <a:stretch>
              <a:fillRect/>
            </a:stretch>
          </p:blipFill>
          <p:spPr>
            <a:xfrm rot="941466">
              <a:off x="2803015" y="1872186"/>
              <a:ext cx="1664030" cy="1568943"/>
            </a:xfrm>
            <a:prstGeom prst="rect">
              <a:avLst/>
            </a:prstGeom>
            <a:ln>
              <a:noFill/>
            </a:ln>
            <a:effectLst>
              <a:outerShdw blurRad="292100" dist="139700" dir="2700000" algn="tl" rotWithShape="0">
                <a:srgbClr val="333333">
                  <a:alpha val="65000"/>
                </a:srgbClr>
              </a:outerShdw>
            </a:effectLst>
          </p:spPr>
        </p:pic>
        <p:pic>
          <p:nvPicPr>
            <p:cNvPr id="10" name="Picture 9" descr="Journaling.jpg"/>
            <p:cNvPicPr>
              <a:picLocks noChangeAspect="1"/>
            </p:cNvPicPr>
            <p:nvPr/>
          </p:nvPicPr>
          <p:blipFill>
            <a:blip r:embed="rId4"/>
            <a:srcRect l="6680" r="8710"/>
            <a:stretch>
              <a:fillRect/>
            </a:stretch>
          </p:blipFill>
          <p:spPr>
            <a:xfrm rot="1388905">
              <a:off x="3868571" y="2922673"/>
              <a:ext cx="2187877" cy="1909079"/>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Storytelling Methods</a:t>
            </a:r>
            <a:endParaRPr lang="en-US" dirty="0"/>
          </a:p>
        </p:txBody>
      </p:sp>
      <p:pic>
        <p:nvPicPr>
          <p:cNvPr id="7" name="Content Placeholder 6" descr="Digital Storytelling.jpg"/>
          <p:cNvPicPr>
            <a:picLocks noGrp="1" noChangeAspect="1"/>
          </p:cNvPicPr>
          <p:nvPr>
            <p:ph idx="1"/>
          </p:nvPr>
        </p:nvPicPr>
        <p:blipFill>
          <a:blip r:embed="rId2"/>
          <a:srcRect l="12" r="3818"/>
          <a:stretch>
            <a:fillRect/>
          </a:stretch>
        </p:blipFill>
        <p:spPr>
          <a:xfrm>
            <a:off x="3733800" y="1787653"/>
            <a:ext cx="2147319"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Content Placeholder 3" descr="Picture 2.png"/>
          <p:cNvPicPr>
            <a:picLocks noChangeAspect="1"/>
          </p:cNvPicPr>
          <p:nvPr/>
        </p:nvPicPr>
        <p:blipFill>
          <a:blip r:embed="rId3"/>
          <a:srcRect l="27327" t="22774" r="35769" b="14593"/>
          <a:stretch>
            <a:fillRect/>
          </a:stretch>
        </p:blipFill>
        <p:spPr>
          <a:xfrm>
            <a:off x="6400800" y="1676401"/>
            <a:ext cx="2586182"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Journaling.jpg"/>
          <p:cNvPicPr>
            <a:picLocks noChangeAspect="1"/>
          </p:cNvPicPr>
          <p:nvPr/>
        </p:nvPicPr>
        <p:blipFill>
          <a:blip r:embed="rId4"/>
          <a:srcRect l="6680" r="8710"/>
          <a:stretch>
            <a:fillRect/>
          </a:stretch>
        </p:blipFill>
        <p:spPr>
          <a:xfrm>
            <a:off x="457200" y="1787653"/>
            <a:ext cx="2667000" cy="23271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itle 1"/>
          <p:cNvSpPr txBox="1">
            <a:spLocks/>
          </p:cNvSpPr>
          <p:nvPr/>
        </p:nvSpPr>
        <p:spPr>
          <a:xfrm>
            <a:off x="153987" y="4308348"/>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B91A41"/>
                </a:solidFill>
                <a:effectLst/>
                <a:uLnTx/>
                <a:uFillTx/>
                <a:latin typeface="+mj-lt"/>
                <a:ea typeface="+mj-ea"/>
                <a:cs typeface="+mj-cs"/>
              </a:rPr>
              <a:t>Journaling</a:t>
            </a:r>
            <a:endParaRPr kumimoji="0" lang="en-US" sz="2800" b="0" i="0" u="none" strike="noStrike" kern="1200" cap="none" spc="0" normalizeH="0" baseline="0" noProof="0" dirty="0">
              <a:ln>
                <a:noFill/>
              </a:ln>
              <a:solidFill>
                <a:srgbClr val="B91A41"/>
              </a:solidFill>
              <a:effectLst/>
              <a:uLnTx/>
              <a:uFillTx/>
              <a:latin typeface="+mj-lt"/>
              <a:ea typeface="+mj-ea"/>
              <a:cs typeface="+mj-cs"/>
            </a:endParaRPr>
          </a:p>
        </p:txBody>
      </p:sp>
      <p:sp>
        <p:nvSpPr>
          <p:cNvPr id="10" name="Title 1"/>
          <p:cNvSpPr txBox="1">
            <a:spLocks/>
          </p:cNvSpPr>
          <p:nvPr/>
        </p:nvSpPr>
        <p:spPr>
          <a:xfrm>
            <a:off x="3124200" y="4308348"/>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B91A41"/>
                </a:solidFill>
                <a:effectLst/>
                <a:uLnTx/>
                <a:uFillTx/>
                <a:latin typeface="+mj-lt"/>
                <a:ea typeface="+mj-ea"/>
                <a:cs typeface="+mj-cs"/>
              </a:rPr>
              <a:t>Digital Storytelling</a:t>
            </a:r>
            <a:endParaRPr kumimoji="0" lang="en-US" sz="2800" b="0" i="0" u="none" strike="noStrike" kern="1200" cap="none" spc="0" normalizeH="0" baseline="0" noProof="0" dirty="0">
              <a:ln>
                <a:noFill/>
              </a:ln>
              <a:solidFill>
                <a:srgbClr val="B91A41"/>
              </a:solidFill>
              <a:effectLst/>
              <a:uLnTx/>
              <a:uFillTx/>
              <a:latin typeface="+mj-lt"/>
              <a:ea typeface="+mj-ea"/>
              <a:cs typeface="+mj-cs"/>
            </a:endParaRPr>
          </a:p>
        </p:txBody>
      </p:sp>
      <p:sp>
        <p:nvSpPr>
          <p:cNvPr id="11" name="Title 1"/>
          <p:cNvSpPr txBox="1">
            <a:spLocks/>
          </p:cNvSpPr>
          <p:nvPr/>
        </p:nvSpPr>
        <p:spPr>
          <a:xfrm>
            <a:off x="6173787" y="4308348"/>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B91A41"/>
                </a:solidFill>
                <a:effectLst/>
                <a:uLnTx/>
                <a:uFillTx/>
                <a:latin typeface="+mj-lt"/>
                <a:ea typeface="+mj-ea"/>
                <a:cs typeface="+mj-cs"/>
              </a:rPr>
              <a:t>Group Storytelling</a:t>
            </a:r>
            <a:endParaRPr kumimoji="0" lang="en-US" sz="2800" b="0" i="0" u="none" strike="noStrike" kern="1200" cap="none" spc="0" normalizeH="0" baseline="0" noProof="0" dirty="0">
              <a:ln>
                <a:noFill/>
              </a:ln>
              <a:solidFill>
                <a:srgbClr val="B91A41"/>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3613" cy="868362"/>
          </a:xfrm>
        </p:spPr>
        <p:txBody>
          <a:bodyPr>
            <a:normAutofit fontScale="90000"/>
          </a:bodyPr>
          <a:lstStyle/>
          <a:p>
            <a:r>
              <a:rPr lang="en-US" sz="6000" b="1" dirty="0" smtClean="0"/>
              <a:t>Journaling</a:t>
            </a:r>
            <a:endParaRPr lang="en-US" sz="6000" b="1" dirty="0"/>
          </a:p>
        </p:txBody>
      </p:sp>
      <p:pic>
        <p:nvPicPr>
          <p:cNvPr id="5" name="Picture 4" descr="Journaling.jpg"/>
          <p:cNvPicPr>
            <a:picLocks noChangeAspect="1"/>
          </p:cNvPicPr>
          <p:nvPr/>
        </p:nvPicPr>
        <p:blipFill>
          <a:blip r:embed="rId2"/>
          <a:srcRect l="-652" r="1378" b="2683"/>
          <a:stretch>
            <a:fillRect/>
          </a:stretch>
        </p:blipFill>
        <p:spPr>
          <a:xfrm>
            <a:off x="1905000" y="2057400"/>
            <a:ext cx="5159067"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193" y="866776"/>
            <a:ext cx="7313613" cy="868362"/>
          </a:xfrm>
        </p:spPr>
        <p:txBody>
          <a:bodyPr>
            <a:noAutofit/>
          </a:bodyPr>
          <a:lstStyle/>
          <a:p>
            <a:r>
              <a:rPr lang="en-US" sz="6000" b="1" dirty="0" smtClean="0">
                <a:solidFill>
                  <a:srgbClr val="AF0C0C"/>
                </a:solidFill>
              </a:rPr>
              <a:t>Introduction</a:t>
            </a:r>
            <a:endParaRPr lang="en-US" sz="6000" b="1" dirty="0">
              <a:solidFill>
                <a:srgbClr val="AF0C0C"/>
              </a:solidFill>
            </a:endParaRPr>
          </a:p>
        </p:txBody>
      </p:sp>
      <p:sp>
        <p:nvSpPr>
          <p:cNvPr id="3" name="Content Placeholder 2"/>
          <p:cNvSpPr>
            <a:spLocks noGrp="1"/>
          </p:cNvSpPr>
          <p:nvPr>
            <p:ph idx="1"/>
          </p:nvPr>
        </p:nvSpPr>
        <p:spPr>
          <a:xfrm>
            <a:off x="915193" y="2362200"/>
            <a:ext cx="7771606" cy="4665662"/>
          </a:xfrm>
        </p:spPr>
        <p:txBody>
          <a:bodyPr>
            <a:normAutofit/>
          </a:bodyPr>
          <a:lstStyle/>
          <a:p>
            <a:pPr marL="0" indent="0">
              <a:spcAft>
                <a:spcPts val="1200"/>
              </a:spcAft>
              <a:buNone/>
            </a:pPr>
            <a:r>
              <a:rPr lang="en-US" sz="2200" b="1" dirty="0" smtClean="0"/>
              <a:t>The journaling techniques described in this section can be used with any journaling type:</a:t>
            </a:r>
          </a:p>
          <a:p>
            <a:pPr lvl="1">
              <a:spcAft>
                <a:spcPts val="1200"/>
              </a:spcAft>
            </a:pPr>
            <a:r>
              <a:rPr lang="en-US" dirty="0" smtClean="0"/>
              <a:t>Paper journals</a:t>
            </a:r>
          </a:p>
          <a:p>
            <a:pPr lvl="1">
              <a:spcAft>
                <a:spcPts val="1200"/>
              </a:spcAft>
            </a:pPr>
            <a:r>
              <a:rPr lang="en-US" dirty="0" smtClean="0"/>
              <a:t>Electronic documents</a:t>
            </a:r>
          </a:p>
          <a:p>
            <a:pPr lvl="1">
              <a:spcAft>
                <a:spcPts val="1200"/>
              </a:spcAft>
            </a:pPr>
            <a:r>
              <a:rPr lang="en-US" dirty="0" smtClean="0"/>
              <a:t>Blogs – private or public (see </a:t>
            </a:r>
            <a:r>
              <a:rPr lang="en-US" dirty="0" smtClean="0">
                <a:solidFill>
                  <a:schemeClr val="accent4"/>
                </a:solidFill>
              </a:rPr>
              <a:t>free blog platforms</a:t>
            </a:r>
            <a:r>
              <a:rPr lang="en-US" dirty="0" smtClean="0"/>
              <a:t>)</a:t>
            </a:r>
            <a:endParaRPr lang="en-US" dirty="0"/>
          </a:p>
        </p:txBody>
      </p:sp>
      <p:grpSp>
        <p:nvGrpSpPr>
          <p:cNvPr id="25" name="Group 24"/>
          <p:cNvGrpSpPr/>
          <p:nvPr/>
        </p:nvGrpSpPr>
        <p:grpSpPr>
          <a:xfrm>
            <a:off x="-569914" y="261938"/>
            <a:ext cx="2970213" cy="1907381"/>
            <a:chOff x="-569914" y="261938"/>
            <a:chExt cx="2970213" cy="1907381"/>
          </a:xfrm>
        </p:grpSpPr>
        <p:pic>
          <p:nvPicPr>
            <p:cNvPr id="5" name="Picture 4" descr="Journaling.jpg"/>
            <p:cNvPicPr>
              <a:picLocks noChangeAspect="1"/>
            </p:cNvPicPr>
            <p:nvPr/>
          </p:nvPicPr>
          <p:blipFill>
            <a:blip r:embed="rId3"/>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grpSp>
        <p:nvGrpSpPr>
          <p:cNvPr id="24" name="Group 23"/>
          <p:cNvGrpSpPr/>
          <p:nvPr/>
        </p:nvGrpSpPr>
        <p:grpSpPr>
          <a:xfrm>
            <a:off x="820994" y="6193422"/>
            <a:ext cx="7484012" cy="457201"/>
            <a:chOff x="820994" y="6193422"/>
            <a:chExt cx="7484012" cy="457201"/>
          </a:xfrm>
        </p:grpSpPr>
        <p:grpSp>
          <p:nvGrpSpPr>
            <p:cNvPr id="7" name="Group 6"/>
            <p:cNvGrpSpPr/>
            <p:nvPr/>
          </p:nvGrpSpPr>
          <p:grpSpPr>
            <a:xfrm>
              <a:off x="820994" y="6193422"/>
              <a:ext cx="7484012" cy="457201"/>
              <a:chOff x="-27653" y="5943599"/>
              <a:chExt cx="3742006" cy="457201"/>
            </a:xfrm>
          </p:grpSpPr>
          <p:sp>
            <p:nvSpPr>
              <p:cNvPr id="8" name="Action Button: Home 7">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2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992" y="625476"/>
            <a:ext cx="5942807" cy="868362"/>
          </a:xfrm>
        </p:spPr>
        <p:txBody>
          <a:bodyPr>
            <a:noAutofit/>
          </a:bodyPr>
          <a:lstStyle/>
          <a:p>
            <a:r>
              <a:rPr lang="en-US" sz="4800" b="1" dirty="0" smtClean="0">
                <a:solidFill>
                  <a:srgbClr val="AF0C0C"/>
                </a:solidFill>
              </a:rPr>
              <a:t>Transformative Storytelling Elements</a:t>
            </a:r>
            <a:endParaRPr lang="en-US" sz="4800" b="1" dirty="0">
              <a:solidFill>
                <a:srgbClr val="AF0C0C"/>
              </a:solidFill>
            </a:endParaRPr>
          </a:p>
        </p:txBody>
      </p:sp>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first element of transformative storytelling to see how journaling supports it, or explore any of the four elements:</a:t>
            </a:r>
          </a:p>
          <a:p>
            <a:pPr lvl="1">
              <a:spcAft>
                <a:spcPts val="1200"/>
              </a:spcAft>
            </a:pPr>
            <a:r>
              <a:rPr lang="en-US" sz="2800" b="1"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11" name="Group 10"/>
          <p:cNvGrpSpPr/>
          <p:nvPr/>
        </p:nvGrpSpPr>
        <p:grpSpPr>
          <a:xfrm>
            <a:off x="820994" y="6193422"/>
            <a:ext cx="7484012" cy="457201"/>
            <a:chOff x="820994" y="6193422"/>
            <a:chExt cx="7484012" cy="457201"/>
          </a:xfrm>
        </p:grpSpPr>
        <p:grpSp>
          <p:nvGrpSpPr>
            <p:cNvPr id="12"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8" name="Group 17"/>
          <p:cNvGrpSpPr/>
          <p:nvPr/>
        </p:nvGrpSpPr>
        <p:grpSpPr>
          <a:xfrm>
            <a:off x="-569914" y="261938"/>
            <a:ext cx="2970213" cy="1907381"/>
            <a:chOff x="-569914" y="261938"/>
            <a:chExt cx="2970213" cy="1907381"/>
          </a:xfrm>
        </p:grpSpPr>
        <p:pic>
          <p:nvPicPr>
            <p:cNvPr id="19" name="Picture 18"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1" end="1"/>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Creating Safety </a:t>
            </a:r>
            <a:br>
              <a:rPr lang="en-US" sz="5000" dirty="0" smtClean="0">
                <a:solidFill>
                  <a:srgbClr val="AF0C0C"/>
                </a:solidFill>
              </a:rPr>
            </a:br>
            <a:r>
              <a:rPr lang="en-US" dirty="0" smtClean="0">
                <a:solidFill>
                  <a:srgbClr val="AF0C0C"/>
                </a:solidFill>
              </a:rPr>
              <a:t>with</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Journaling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4046" y="625476"/>
            <a:ext cx="4075907" cy="868362"/>
          </a:xfrm>
        </p:spPr>
        <p:txBody>
          <a:bodyPr>
            <a:noAutofit/>
          </a:bodyPr>
          <a:lstStyle/>
          <a:p>
            <a:r>
              <a:rPr lang="en-US" sz="5000" b="1" dirty="0" smtClean="0">
                <a:solidFill>
                  <a:srgbClr val="AF0C0C"/>
                </a:solidFill>
              </a:rPr>
              <a:t>Common Student Fears</a:t>
            </a:r>
            <a:endParaRPr lang="en-US" sz="5000" b="1" dirty="0">
              <a:solidFill>
                <a:srgbClr val="AF0C0C"/>
              </a:solidFill>
            </a:endParaRPr>
          </a:p>
        </p:txBody>
      </p:sp>
      <p:sp>
        <p:nvSpPr>
          <p:cNvPr id="3" name="Content Placeholder 2"/>
          <p:cNvSpPr>
            <a:spLocks noGrp="1"/>
          </p:cNvSpPr>
          <p:nvPr>
            <p:ph idx="1"/>
          </p:nvPr>
        </p:nvSpPr>
        <p:spPr>
          <a:xfrm>
            <a:off x="533400" y="2362200"/>
            <a:ext cx="8077200" cy="4665662"/>
          </a:xfrm>
        </p:spPr>
        <p:txBody>
          <a:bodyPr>
            <a:normAutofit/>
          </a:bodyPr>
          <a:lstStyle/>
          <a:p>
            <a:pPr lvl="1"/>
            <a:r>
              <a:rPr lang="en-US" dirty="0" smtClean="0"/>
              <a:t>“I’m not a good writer”</a:t>
            </a:r>
          </a:p>
          <a:p>
            <a:pPr lvl="1"/>
            <a:r>
              <a:rPr lang="en-US" dirty="0" smtClean="0"/>
              <a:t>“I’m not sure what I’m expected to do.”</a:t>
            </a:r>
          </a:p>
          <a:p>
            <a:pPr lvl="1"/>
            <a:r>
              <a:rPr lang="en-US" dirty="0" smtClean="0"/>
              <a:t>“I feel like I’m not doing this right.”</a:t>
            </a:r>
          </a:p>
          <a:p>
            <a:pPr lvl="1"/>
            <a:r>
              <a:rPr lang="en-US" dirty="0" smtClean="0"/>
              <a:t>“I’m worried what the teacher will think about my writing.”</a:t>
            </a:r>
          </a:p>
          <a:p>
            <a:pPr lvl="1"/>
            <a:r>
              <a:rPr lang="en-US" dirty="0" smtClean="0"/>
              <a:t>“I’m worried that the teacher will share my journals with others without my permission…that would be so embarrassing.”</a:t>
            </a:r>
          </a:p>
          <a:p>
            <a:pPr lvl="1"/>
            <a:r>
              <a:rPr lang="en-US" dirty="0" smtClean="0"/>
              <a:t>“If the teacher disagrees with my opinions, I might get a bad grade.”</a:t>
            </a:r>
            <a:endParaRPr lang="en-US" dirty="0"/>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4"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25476"/>
            <a:ext cx="7313613" cy="868362"/>
          </a:xfrm>
        </p:spPr>
        <p:txBody>
          <a:bodyPr/>
          <a:lstStyle/>
          <a:p>
            <a:r>
              <a:rPr lang="en-US" sz="5000" b="1" dirty="0" smtClean="0">
                <a:solidFill>
                  <a:srgbClr val="AF0C0C"/>
                </a:solidFill>
              </a:rPr>
              <a:t>Post-Structural </a:t>
            </a:r>
            <a:br>
              <a:rPr lang="en-US" sz="5000" b="1" dirty="0" smtClean="0">
                <a:solidFill>
                  <a:srgbClr val="AF0C0C"/>
                </a:solidFill>
              </a:rPr>
            </a:br>
            <a:r>
              <a:rPr lang="en-US" sz="5000" b="1" dirty="0" smtClean="0">
                <a:solidFill>
                  <a:srgbClr val="AF0C0C"/>
                </a:solidFill>
              </a:rPr>
              <a:t>Journaling</a:t>
            </a:r>
            <a:endParaRPr lang="en-US" sz="5000" b="1" dirty="0">
              <a:solidFill>
                <a:srgbClr val="AF0C0C"/>
              </a:solidFill>
            </a:endParaRPr>
          </a:p>
        </p:txBody>
      </p:sp>
      <p:sp>
        <p:nvSpPr>
          <p:cNvPr id="3" name="Content Placeholder 2"/>
          <p:cNvSpPr>
            <a:spLocks noGrp="1"/>
          </p:cNvSpPr>
          <p:nvPr>
            <p:ph idx="1"/>
          </p:nvPr>
        </p:nvSpPr>
        <p:spPr>
          <a:xfrm>
            <a:off x="471948" y="2362200"/>
            <a:ext cx="8200103" cy="3276600"/>
          </a:xfrm>
        </p:spPr>
        <p:txBody>
          <a:bodyPr>
            <a:normAutofit fontScale="92500"/>
          </a:bodyPr>
          <a:lstStyle/>
          <a:p>
            <a:r>
              <a:rPr lang="en-US" b="1" dirty="0" smtClean="0"/>
              <a:t>Post-structural journaling can create safety &amp; calm students’ fears.</a:t>
            </a:r>
          </a:p>
          <a:p>
            <a:r>
              <a:rPr lang="en-US" b="1" dirty="0" smtClean="0"/>
              <a:t>Principles:</a:t>
            </a:r>
          </a:p>
          <a:p>
            <a:pPr lvl="1"/>
            <a:r>
              <a:rPr lang="en-US" dirty="0" smtClean="0"/>
              <a:t>“…full meaning and clarity are not possible,” so students should not feel inadequate if their writing does not reach any profound conclusions.</a:t>
            </a:r>
          </a:p>
          <a:p>
            <a:pPr lvl="1"/>
            <a:r>
              <a:rPr lang="en-US" dirty="0" smtClean="0"/>
              <a:t>There is no one right way to write.</a:t>
            </a:r>
          </a:p>
          <a:p>
            <a:pPr lvl="1"/>
            <a:r>
              <a:rPr lang="en-US" dirty="0" smtClean="0"/>
              <a:t>Journaling should be a safe way for students to explore thoughts, ideas and stories. </a:t>
            </a:r>
          </a:p>
          <a:p>
            <a:pPr lvl="1">
              <a:buNone/>
            </a:pPr>
            <a:endParaRPr lang="en-US" dirty="0" smtClean="0"/>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4"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25476"/>
            <a:ext cx="7313613" cy="868362"/>
          </a:xfrm>
        </p:spPr>
        <p:txBody>
          <a:bodyPr/>
          <a:lstStyle/>
          <a:p>
            <a:r>
              <a:rPr lang="en-US" sz="5000" b="1" dirty="0" smtClean="0">
                <a:solidFill>
                  <a:srgbClr val="AF0C0C"/>
                </a:solidFill>
              </a:rPr>
              <a:t>Post-Structural </a:t>
            </a:r>
            <a:br>
              <a:rPr lang="en-US" sz="5000" b="1" dirty="0" smtClean="0">
                <a:solidFill>
                  <a:srgbClr val="AF0C0C"/>
                </a:solidFill>
              </a:rPr>
            </a:br>
            <a:r>
              <a:rPr lang="en-US" sz="5000" b="1" dirty="0" smtClean="0">
                <a:solidFill>
                  <a:srgbClr val="AF0C0C"/>
                </a:solidFill>
              </a:rPr>
              <a:t>Journaling</a:t>
            </a:r>
            <a:endParaRPr lang="en-US" sz="5000" b="1" dirty="0">
              <a:solidFill>
                <a:srgbClr val="AF0C0C"/>
              </a:solidFill>
            </a:endParaRPr>
          </a:p>
        </p:txBody>
      </p:sp>
      <p:sp>
        <p:nvSpPr>
          <p:cNvPr id="3" name="Content Placeholder 2"/>
          <p:cNvSpPr>
            <a:spLocks noGrp="1"/>
          </p:cNvSpPr>
          <p:nvPr>
            <p:ph idx="1"/>
          </p:nvPr>
        </p:nvSpPr>
        <p:spPr>
          <a:xfrm>
            <a:off x="820994" y="2514600"/>
            <a:ext cx="7313613" cy="2667000"/>
          </a:xfrm>
        </p:spPr>
        <p:txBody>
          <a:bodyPr>
            <a:normAutofit/>
          </a:bodyPr>
          <a:lstStyle/>
          <a:p>
            <a:r>
              <a:rPr lang="en-US" b="1" dirty="0" smtClean="0"/>
              <a:t>Provide students with…</a:t>
            </a:r>
          </a:p>
          <a:p>
            <a:pPr lvl="1">
              <a:buClr>
                <a:schemeClr val="accent4"/>
              </a:buClr>
            </a:pPr>
            <a:r>
              <a:rPr lang="en-US" dirty="0" smtClean="0">
                <a:solidFill>
                  <a:schemeClr val="accent4"/>
                </a:solidFill>
              </a:rPr>
              <a:t>Writing prompts </a:t>
            </a:r>
            <a:r>
              <a:rPr lang="en-US" dirty="0" smtClean="0"/>
              <a:t>to help them explore ideas. </a:t>
            </a:r>
          </a:p>
          <a:p>
            <a:pPr lvl="1"/>
            <a:r>
              <a:rPr lang="en-US" dirty="0" smtClean="0"/>
              <a:t>Make any guidelines clear but avoid rigid criteria.</a:t>
            </a:r>
          </a:p>
          <a:p>
            <a:pPr lvl="1">
              <a:buNone/>
            </a:pPr>
            <a:endParaRPr lang="en-US" dirty="0" smtClean="0"/>
          </a:p>
        </p:txBody>
      </p:sp>
      <p:grpSp>
        <p:nvGrpSpPr>
          <p:cNvPr id="4" name="Group 6"/>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25476"/>
            <a:ext cx="7313613" cy="868362"/>
          </a:xfrm>
        </p:spPr>
        <p:txBody>
          <a:bodyPr/>
          <a:lstStyle/>
          <a:p>
            <a:r>
              <a:rPr lang="en-US" sz="5000" b="1" dirty="0" smtClean="0">
                <a:solidFill>
                  <a:srgbClr val="AF0C0C"/>
                </a:solidFill>
              </a:rPr>
              <a:t>Post-Structural </a:t>
            </a:r>
            <a:br>
              <a:rPr lang="en-US" sz="5000" b="1" dirty="0" smtClean="0">
                <a:solidFill>
                  <a:srgbClr val="AF0C0C"/>
                </a:solidFill>
              </a:rPr>
            </a:br>
            <a:r>
              <a:rPr lang="en-US" sz="5000" b="1" dirty="0" smtClean="0">
                <a:solidFill>
                  <a:srgbClr val="AF0C0C"/>
                </a:solidFill>
              </a:rPr>
              <a:t>Journaling</a:t>
            </a:r>
            <a:endParaRPr lang="en-US" sz="5000" b="1" dirty="0">
              <a:solidFill>
                <a:srgbClr val="AF0C0C"/>
              </a:solidFill>
            </a:endParaRPr>
          </a:p>
        </p:txBody>
      </p:sp>
      <p:sp>
        <p:nvSpPr>
          <p:cNvPr id="3" name="Content Placeholder 2"/>
          <p:cNvSpPr>
            <a:spLocks noGrp="1"/>
          </p:cNvSpPr>
          <p:nvPr>
            <p:ph idx="1"/>
          </p:nvPr>
        </p:nvSpPr>
        <p:spPr>
          <a:xfrm>
            <a:off x="943897" y="2362200"/>
            <a:ext cx="7256206" cy="2971800"/>
          </a:xfrm>
        </p:spPr>
        <p:txBody>
          <a:bodyPr>
            <a:normAutofit lnSpcReduction="10000"/>
          </a:bodyPr>
          <a:lstStyle/>
          <a:p>
            <a:r>
              <a:rPr lang="en-US" b="1" dirty="0" smtClean="0"/>
              <a:t>Reassure students that…</a:t>
            </a:r>
          </a:p>
          <a:p>
            <a:pPr lvl="1"/>
            <a:r>
              <a:rPr lang="en-US" dirty="0" smtClean="0"/>
              <a:t>They are free to write whatever ideas, thoughts or stories they wish.</a:t>
            </a:r>
          </a:p>
          <a:p>
            <a:pPr lvl="1"/>
            <a:r>
              <a:rPr lang="en-US" dirty="0" smtClean="0"/>
              <a:t>They will not be graded based on the content of their journals. </a:t>
            </a:r>
          </a:p>
          <a:p>
            <a:pPr lvl="1"/>
            <a:r>
              <a:rPr lang="en-US" dirty="0" smtClean="0"/>
              <a:t>Their confidentiality will be protected: they do not have to share their journals with their peers if they don’t want to. </a:t>
            </a:r>
          </a:p>
          <a:p>
            <a:pPr lvl="1">
              <a:buNone/>
            </a:pPr>
            <a:endParaRPr lang="en-US" dirty="0" smtClean="0"/>
          </a:p>
        </p:txBody>
      </p:sp>
      <p:grpSp>
        <p:nvGrpSpPr>
          <p:cNvPr id="4" name="Group 6"/>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second element of transformative storytelling to see how journaling supports it, or explore any of the four elements:</a:t>
            </a:r>
          </a:p>
          <a:p>
            <a:pPr lvl="1">
              <a:spcAft>
                <a:spcPts val="1200"/>
              </a:spcAft>
            </a:pPr>
            <a:r>
              <a:rPr lang="en-US" sz="2000" dirty="0" smtClean="0"/>
              <a:t>Creating Safety</a:t>
            </a:r>
          </a:p>
          <a:p>
            <a:pPr lvl="1">
              <a:spcAft>
                <a:spcPts val="1200"/>
              </a:spcAft>
            </a:pPr>
            <a:r>
              <a:rPr lang="en-US" sz="2800" b="1"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4" name="Group 10"/>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17"/>
          <p:cNvGrpSpPr/>
          <p:nvPr/>
        </p:nvGrpSpPr>
        <p:grpSpPr>
          <a:xfrm>
            <a:off x="-569914" y="261938"/>
            <a:ext cx="2970213" cy="1907381"/>
            <a:chOff x="-569914" y="261938"/>
            <a:chExt cx="2970213" cy="1907381"/>
          </a:xfrm>
        </p:grpSpPr>
        <p:pic>
          <p:nvPicPr>
            <p:cNvPr id="19" name="Picture 18"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1" nodeType="withEffect">
                                  <p:stCondLst>
                                    <p:cond delay="0"/>
                                  </p:stCondLst>
                                  <p:iterate type="lt">
                                    <p:tmPct val="0"/>
                                  </p:iterate>
                                  <p:childTnLst>
                                    <p:animClr clrSpc="rgb" dir="cw">
                                      <p:cBhvr override="childStyle">
                                        <p:cTn id="6" dur="1000" fill="hold"/>
                                        <p:tgtEl>
                                          <p:spTgt spid="3">
                                            <p:txEl>
                                              <p:pRg st="2" end="2"/>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4"/>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Detaching from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Journaling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996" y="432595"/>
            <a:ext cx="4876007" cy="868362"/>
          </a:xfrm>
        </p:spPr>
        <p:txBody>
          <a:bodyPr/>
          <a:lstStyle/>
          <a:p>
            <a:r>
              <a:rPr lang="en-US" sz="5000" b="1" dirty="0" smtClean="0">
                <a:solidFill>
                  <a:schemeClr val="accent2">
                    <a:lumMod val="75000"/>
                    <a:lumOff val="25000"/>
                  </a:schemeClr>
                </a:solidFill>
              </a:rPr>
              <a:t>Dialogue Journaling</a:t>
            </a:r>
            <a:endParaRPr lang="en-US" sz="5000" b="1" dirty="0">
              <a:solidFill>
                <a:schemeClr val="accent2">
                  <a:lumMod val="75000"/>
                  <a:lumOff val="25000"/>
                </a:schemeClr>
              </a:solidFill>
            </a:endParaRPr>
          </a:p>
        </p:txBody>
      </p:sp>
      <p:sp>
        <p:nvSpPr>
          <p:cNvPr id="3" name="Content Placeholder 2"/>
          <p:cNvSpPr>
            <a:spLocks noGrp="1"/>
          </p:cNvSpPr>
          <p:nvPr>
            <p:ph idx="1"/>
          </p:nvPr>
        </p:nvSpPr>
        <p:spPr>
          <a:xfrm>
            <a:off x="685800" y="2362200"/>
            <a:ext cx="4189413" cy="3657600"/>
          </a:xfrm>
        </p:spPr>
        <p:txBody>
          <a:bodyPr>
            <a:normAutofit fontScale="92500" lnSpcReduction="20000"/>
          </a:bodyPr>
          <a:lstStyle/>
          <a:p>
            <a:r>
              <a:rPr lang="en-US" b="1" dirty="0" smtClean="0"/>
              <a:t>Students choose a story, person, prejudice, or object </a:t>
            </a:r>
            <a:r>
              <a:rPr lang="en-US" dirty="0" smtClean="0"/>
              <a:t>with which to engage in written dialogue (using a </a:t>
            </a:r>
            <a:r>
              <a:rPr lang="en-US" dirty="0" smtClean="0">
                <a:hlinkClick r:id="rId2" action="ppaction://hlinksldjump"/>
              </a:rPr>
              <a:t>writing prompt</a:t>
            </a:r>
            <a:r>
              <a:rPr lang="en-US" dirty="0" smtClean="0"/>
              <a:t>).</a:t>
            </a:r>
          </a:p>
          <a:p>
            <a:r>
              <a:rPr lang="en-US" b="1" dirty="0" smtClean="0"/>
              <a:t>The students take on both sides of the dialogue. </a:t>
            </a:r>
            <a:r>
              <a:rPr lang="en-US" dirty="0" smtClean="0"/>
              <a:t>In the process, students will ideally recognize that they are more than their stories: they are the author of their stories. </a:t>
            </a:r>
          </a:p>
        </p:txBody>
      </p:sp>
      <p:pic>
        <p:nvPicPr>
          <p:cNvPr id="6" name="Picture 5" descr="Picture 2.png"/>
          <p:cNvPicPr>
            <a:picLocks noChangeAspect="1"/>
          </p:cNvPicPr>
          <p:nvPr/>
        </p:nvPicPr>
        <p:blipFill>
          <a:blip r:embed="rId3">
            <a:duotone>
              <a:prstClr val="black"/>
              <a:srgbClr val="D9C3A5">
                <a:tint val="50000"/>
                <a:satMod val="180000"/>
              </a:srgbClr>
            </a:duotone>
            <a:lum bright="20000" contrast="47000"/>
          </a:blip>
          <a:srcRect t="7126"/>
          <a:stretch>
            <a:fillRect/>
          </a:stretch>
        </p:blipFill>
        <p:spPr>
          <a:xfrm>
            <a:off x="5334000" y="1888247"/>
            <a:ext cx="3351213" cy="387296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5" name="Group 14"/>
          <p:cNvGrpSpPr/>
          <p:nvPr/>
        </p:nvGrpSpPr>
        <p:grpSpPr>
          <a:xfrm>
            <a:off x="-569914" y="261938"/>
            <a:ext cx="2970213" cy="1907381"/>
            <a:chOff x="-569914" y="261938"/>
            <a:chExt cx="2970213" cy="1907381"/>
          </a:xfrm>
        </p:grpSpPr>
        <p:pic>
          <p:nvPicPr>
            <p:cNvPr id="16" name="Picture 15"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third element of transformative storytelling to see how journaling supports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800" b="1" dirty="0" smtClean="0"/>
              <a:t>Mindful Reflection</a:t>
            </a:r>
          </a:p>
          <a:p>
            <a:pPr lvl="1">
              <a:spcAft>
                <a:spcPts val="1200"/>
              </a:spcAft>
            </a:pPr>
            <a:r>
              <a:rPr lang="en-US" sz="2000" dirty="0" smtClean="0"/>
              <a:t>Transforming the Story</a:t>
            </a:r>
          </a:p>
        </p:txBody>
      </p:sp>
      <p:grpSp>
        <p:nvGrpSpPr>
          <p:cNvPr id="4" name="Group 10"/>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17"/>
          <p:cNvGrpSpPr/>
          <p:nvPr/>
        </p:nvGrpSpPr>
        <p:grpSpPr>
          <a:xfrm>
            <a:off x="-569914" y="261938"/>
            <a:ext cx="2970213" cy="1907381"/>
            <a:chOff x="-569914" y="261938"/>
            <a:chExt cx="2970213" cy="1907381"/>
          </a:xfrm>
        </p:grpSpPr>
        <p:pic>
          <p:nvPicPr>
            <p:cNvPr id="19" name="Picture 18"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3" end="3"/>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4"/>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Mindfully Reflecting</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Journaling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171700" y="432595"/>
            <a:ext cx="4800600" cy="868362"/>
          </a:xfrm>
        </p:spPr>
        <p:txBody>
          <a:bodyPr/>
          <a:lstStyle/>
          <a:p>
            <a:r>
              <a:rPr lang="en-US" sz="5200" b="1" dirty="0" smtClean="0">
                <a:solidFill>
                  <a:srgbClr val="AF0C0C"/>
                </a:solidFill>
              </a:rPr>
              <a:t>Freewriting Exercise</a:t>
            </a:r>
            <a:endParaRPr lang="en-US" sz="5200" b="1" dirty="0">
              <a:solidFill>
                <a:srgbClr val="AF0C0C"/>
              </a:solidFill>
            </a:endParaRPr>
          </a:p>
        </p:txBody>
      </p:sp>
      <p:sp>
        <p:nvSpPr>
          <p:cNvPr id="3" name="Content Placeholder 2"/>
          <p:cNvSpPr>
            <a:spLocks noGrp="1"/>
          </p:cNvSpPr>
          <p:nvPr>
            <p:ph idx="1"/>
          </p:nvPr>
        </p:nvSpPr>
        <p:spPr>
          <a:xfrm>
            <a:off x="4114800" y="2057400"/>
            <a:ext cx="4800600" cy="3733800"/>
          </a:xfrm>
        </p:spPr>
        <p:txBody>
          <a:bodyPr>
            <a:normAutofit/>
          </a:bodyPr>
          <a:lstStyle/>
          <a:p>
            <a:r>
              <a:rPr lang="en-US" sz="2100" b="1" dirty="0" smtClean="0"/>
              <a:t>Freewriting </a:t>
            </a:r>
            <a:r>
              <a:rPr lang="en-US" sz="2100" dirty="0" smtClean="0"/>
              <a:t>helps students let go of judging or filtering their thoughts. </a:t>
            </a:r>
          </a:p>
          <a:p>
            <a:r>
              <a:rPr lang="en-US" sz="2100" b="1" dirty="0" smtClean="0"/>
              <a:t>Give students a </a:t>
            </a:r>
            <a:r>
              <a:rPr lang="en-US" sz="2100" b="1" dirty="0" smtClean="0">
                <a:hlinkClick r:id="rId2" action="ppaction://hlinksldjump"/>
              </a:rPr>
              <a:t>writing prompt</a:t>
            </a:r>
            <a:r>
              <a:rPr lang="en-US" sz="2100" b="1" dirty="0" smtClean="0"/>
              <a:t>, and ask them to write without stopping </a:t>
            </a:r>
            <a:r>
              <a:rPr lang="en-US" sz="2100" dirty="0" smtClean="0"/>
              <a:t>for a certain amount of time     (e.g., 5 minutes, 10 minutes, etc.). </a:t>
            </a:r>
          </a:p>
          <a:p>
            <a:r>
              <a:rPr lang="en-US" sz="2100" b="1" dirty="0" smtClean="0"/>
              <a:t>Remind them to let go of editing</a:t>
            </a:r>
            <a:r>
              <a:rPr lang="en-US" sz="2100" dirty="0" smtClean="0"/>
              <a:t>    and simply write, practicing non-judgmental observation. </a:t>
            </a:r>
            <a:endParaRPr lang="en-US" sz="2100" b="1" dirty="0" smtClean="0"/>
          </a:p>
        </p:txBody>
      </p:sp>
      <p:pic>
        <p:nvPicPr>
          <p:cNvPr id="6" name="Picture 5" descr="Freewriting.JPG"/>
          <p:cNvPicPr>
            <a:picLocks noChangeAspect="1"/>
          </p:cNvPicPr>
          <p:nvPr/>
        </p:nvPicPr>
        <p:blipFill>
          <a:blip r:embed="rId3"/>
          <a:srcRect l="21492" r="3882"/>
          <a:stretch>
            <a:fillRect/>
          </a:stretch>
        </p:blipFill>
        <p:spPr>
          <a:xfrm>
            <a:off x="381000" y="2286000"/>
            <a:ext cx="3296544" cy="3294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69914" y="261938"/>
            <a:ext cx="2970213" cy="1907381"/>
            <a:chOff x="-569914" y="261938"/>
            <a:chExt cx="2970213" cy="1907381"/>
          </a:xfrm>
        </p:grpSpPr>
        <p:pic>
          <p:nvPicPr>
            <p:cNvPr id="17" name="Picture 16"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751" y="625476"/>
            <a:ext cx="6304498" cy="868362"/>
          </a:xfrm>
        </p:spPr>
        <p:txBody>
          <a:bodyPr/>
          <a:lstStyle/>
          <a:p>
            <a:r>
              <a:rPr lang="en-US" sz="5200" b="1" dirty="0" smtClean="0">
                <a:solidFill>
                  <a:srgbClr val="AF0C0C"/>
                </a:solidFill>
              </a:rPr>
              <a:t>Double-Entry Notebook</a:t>
            </a:r>
            <a:endParaRPr lang="en-US" sz="5200" b="1" dirty="0">
              <a:solidFill>
                <a:srgbClr val="AF0C0C"/>
              </a:solidFill>
            </a:endParaRPr>
          </a:p>
        </p:txBody>
      </p:sp>
      <p:sp>
        <p:nvSpPr>
          <p:cNvPr id="3" name="Content Placeholder 2"/>
          <p:cNvSpPr>
            <a:spLocks noGrp="1"/>
          </p:cNvSpPr>
          <p:nvPr>
            <p:ph idx="1"/>
          </p:nvPr>
        </p:nvSpPr>
        <p:spPr>
          <a:xfrm>
            <a:off x="659737" y="2590800"/>
            <a:ext cx="7824525" cy="3810000"/>
          </a:xfrm>
        </p:spPr>
        <p:txBody>
          <a:bodyPr>
            <a:normAutofit/>
          </a:bodyPr>
          <a:lstStyle/>
          <a:p>
            <a:pPr>
              <a:buFont typeface="+mj-lt"/>
              <a:buAutoNum type="arabicPeriod"/>
            </a:pPr>
            <a:r>
              <a:rPr lang="en-US" dirty="0" smtClean="0"/>
              <a:t>Students use a notebook (or laptop) that can easily be carried anywhere. </a:t>
            </a:r>
          </a:p>
          <a:p>
            <a:pPr>
              <a:buFont typeface="+mj-lt"/>
              <a:buAutoNum type="arabicPeriod"/>
            </a:pPr>
            <a:r>
              <a:rPr lang="en-US" dirty="0" smtClean="0"/>
              <a:t>Given a </a:t>
            </a:r>
            <a:r>
              <a:rPr lang="en-US" dirty="0" smtClean="0">
                <a:hlinkClick r:id="rId3" action="ppaction://hlinksldjump"/>
              </a:rPr>
              <a:t>writing prompt</a:t>
            </a:r>
            <a:r>
              <a:rPr lang="en-US" dirty="0" smtClean="0"/>
              <a:t>, students record their observations and stories on the left side of their open notebook. </a:t>
            </a:r>
          </a:p>
          <a:p>
            <a:pPr>
              <a:buFont typeface="+mj-lt"/>
              <a:buAutoNum type="arabicPeriod"/>
            </a:pPr>
            <a:r>
              <a:rPr lang="en-US" dirty="0" smtClean="0"/>
              <a:t>On the facing page, students record interpretations, comments, alternative stories, revisions, etc.</a:t>
            </a:r>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21" name="Group 20"/>
          <p:cNvGrpSpPr/>
          <p:nvPr/>
        </p:nvGrpSpPr>
        <p:grpSpPr>
          <a:xfrm>
            <a:off x="-569914" y="261938"/>
            <a:ext cx="2970213" cy="1907381"/>
            <a:chOff x="-569914" y="261938"/>
            <a:chExt cx="2970213" cy="1907381"/>
          </a:xfrm>
        </p:grpSpPr>
        <p:pic>
          <p:nvPicPr>
            <p:cNvPr id="22" name="Picture 21"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751" y="625476"/>
            <a:ext cx="6304498" cy="868362"/>
          </a:xfrm>
        </p:spPr>
        <p:txBody>
          <a:bodyPr/>
          <a:lstStyle/>
          <a:p>
            <a:r>
              <a:rPr lang="en-US" sz="5200" b="1" dirty="0" smtClean="0">
                <a:solidFill>
                  <a:srgbClr val="AF0C0C"/>
                </a:solidFill>
              </a:rPr>
              <a:t>Double-Entry Notebook</a:t>
            </a:r>
            <a:endParaRPr lang="en-US" sz="5200" b="1" dirty="0">
              <a:solidFill>
                <a:srgbClr val="AF0C0C"/>
              </a:solidFill>
            </a:endParaRPr>
          </a:p>
        </p:txBody>
      </p:sp>
      <p:grpSp>
        <p:nvGrpSpPr>
          <p:cNvPr id="4" name="Group 6"/>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20"/>
          <p:cNvGrpSpPr/>
          <p:nvPr/>
        </p:nvGrpSpPr>
        <p:grpSpPr>
          <a:xfrm>
            <a:off x="-569914" y="261938"/>
            <a:ext cx="2970213" cy="1907381"/>
            <a:chOff x="-569914" y="261938"/>
            <a:chExt cx="2970213" cy="1907381"/>
          </a:xfrm>
        </p:grpSpPr>
        <p:pic>
          <p:nvPicPr>
            <p:cNvPr id="22" name="Picture 21" descr="Journaling.jpg"/>
            <p:cNvPicPr>
              <a:picLocks noChangeAspect="1"/>
            </p:cNvPicPr>
            <p:nvPr/>
          </p:nvPicPr>
          <p:blipFill>
            <a:blip r:embed="rId3"/>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pic>
        <p:nvPicPr>
          <p:cNvPr id="18" name="Picture 17" descr="Picture 4.png"/>
          <p:cNvPicPr>
            <a:picLocks noChangeAspect="1"/>
          </p:cNvPicPr>
          <p:nvPr/>
        </p:nvPicPr>
        <p:blipFill>
          <a:blip r:embed="rId4">
            <a:duotone>
              <a:prstClr val="black"/>
              <a:srgbClr val="D9C3A5">
                <a:tint val="50000"/>
                <a:satMod val="180000"/>
              </a:srgbClr>
            </a:duotone>
            <a:alphaModFix/>
            <a:lum bright="23000" contrast="26000"/>
          </a:blip>
          <a:srcRect l="4328" t="9200" r="6035"/>
          <a:stretch>
            <a:fillRect/>
          </a:stretch>
        </p:blipFill>
        <p:spPr>
          <a:xfrm>
            <a:off x="381793" y="3124200"/>
            <a:ext cx="8380413" cy="16573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Rectangle 18"/>
          <p:cNvSpPr/>
          <p:nvPr/>
        </p:nvSpPr>
        <p:spPr>
          <a:xfrm>
            <a:off x="1981200" y="2552055"/>
            <a:ext cx="1208634" cy="461665"/>
          </a:xfrm>
          <a:prstGeom prst="rect">
            <a:avLst/>
          </a:prstGeom>
        </p:spPr>
        <p:txBody>
          <a:bodyPr wrap="none">
            <a:spAutoFit/>
          </a:bodyPr>
          <a:lstStyle/>
          <a:p>
            <a:r>
              <a:rPr lang="en-US" sz="2400" i="1" dirty="0" smtClean="0">
                <a:solidFill>
                  <a:srgbClr val="948D73"/>
                </a:solidFill>
              </a:rPr>
              <a:t>Left Page</a:t>
            </a:r>
            <a:endParaRPr lang="en-US" dirty="0"/>
          </a:p>
        </p:txBody>
      </p:sp>
      <p:sp>
        <p:nvSpPr>
          <p:cNvPr id="20" name="Rectangle 19"/>
          <p:cNvSpPr/>
          <p:nvPr/>
        </p:nvSpPr>
        <p:spPr>
          <a:xfrm>
            <a:off x="6059549" y="2552055"/>
            <a:ext cx="1484250" cy="461665"/>
          </a:xfrm>
          <a:prstGeom prst="rect">
            <a:avLst/>
          </a:prstGeom>
        </p:spPr>
        <p:txBody>
          <a:bodyPr wrap="none">
            <a:spAutoFit/>
          </a:bodyPr>
          <a:lstStyle/>
          <a:p>
            <a:r>
              <a:rPr lang="en-US" sz="2400" i="1" dirty="0" smtClean="0">
                <a:solidFill>
                  <a:srgbClr val="948D73"/>
                </a:solidFill>
              </a:rPr>
              <a:t>Facing Page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66776"/>
            <a:ext cx="7313613" cy="868362"/>
          </a:xfrm>
        </p:spPr>
        <p:txBody>
          <a:bodyPr/>
          <a:lstStyle/>
          <a:p>
            <a:r>
              <a:rPr lang="en-US" sz="5200" b="1" dirty="0" smtClean="0">
                <a:solidFill>
                  <a:srgbClr val="AF0C0C"/>
                </a:solidFill>
              </a:rPr>
              <a:t>Interviewing</a:t>
            </a:r>
            <a:endParaRPr lang="en-US" sz="5200" b="1" dirty="0">
              <a:solidFill>
                <a:srgbClr val="AF0C0C"/>
              </a:solidFill>
            </a:endParaRPr>
          </a:p>
        </p:txBody>
      </p:sp>
      <p:sp>
        <p:nvSpPr>
          <p:cNvPr id="3" name="Content Placeholder 2"/>
          <p:cNvSpPr>
            <a:spLocks noGrp="1"/>
          </p:cNvSpPr>
          <p:nvPr>
            <p:ph idx="1"/>
          </p:nvPr>
        </p:nvSpPr>
        <p:spPr>
          <a:xfrm>
            <a:off x="760413" y="2362200"/>
            <a:ext cx="7924800" cy="3124200"/>
          </a:xfrm>
        </p:spPr>
        <p:txBody>
          <a:bodyPr>
            <a:normAutofit/>
          </a:bodyPr>
          <a:lstStyle/>
          <a:p>
            <a:r>
              <a:rPr lang="en-US" sz="2200" b="1" dirty="0" smtClean="0"/>
              <a:t>Students can view their story from a new perspective by  interviewing people who intersect with their stories:</a:t>
            </a:r>
          </a:p>
          <a:p>
            <a:pPr lvl="1"/>
            <a:r>
              <a:rPr lang="en-US" sz="2000" dirty="0" smtClean="0"/>
              <a:t>Family members</a:t>
            </a:r>
          </a:p>
          <a:p>
            <a:pPr lvl="1"/>
            <a:r>
              <a:rPr lang="en-US" sz="2000" dirty="0" smtClean="0"/>
              <a:t>Significant others</a:t>
            </a:r>
          </a:p>
          <a:p>
            <a:pPr lvl="1"/>
            <a:r>
              <a:rPr lang="en-US" sz="2000" dirty="0" smtClean="0"/>
              <a:t>Teachers</a:t>
            </a:r>
          </a:p>
          <a:p>
            <a:pPr lvl="1"/>
            <a:r>
              <a:rPr lang="en-US" sz="2000" dirty="0" smtClean="0"/>
              <a:t>Friends</a:t>
            </a:r>
          </a:p>
          <a:p>
            <a:pPr lvl="1"/>
            <a:r>
              <a:rPr lang="en-US" sz="2000" dirty="0" smtClean="0"/>
              <a:t>Neighbors</a:t>
            </a:r>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4"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3"/>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fourth element of transformative storytelling to see how journaling supports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800" b="1" dirty="0" smtClean="0"/>
              <a:t>Transforming the Story</a:t>
            </a:r>
          </a:p>
        </p:txBody>
      </p:sp>
      <p:grpSp>
        <p:nvGrpSpPr>
          <p:cNvPr id="4" name="Group 10"/>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6" name="Group 17"/>
          <p:cNvGrpSpPr/>
          <p:nvPr/>
        </p:nvGrpSpPr>
        <p:grpSpPr>
          <a:xfrm>
            <a:off x="-569914" y="261938"/>
            <a:ext cx="2970213" cy="1907381"/>
            <a:chOff x="-569914" y="261938"/>
            <a:chExt cx="2970213" cy="1907381"/>
          </a:xfrm>
        </p:grpSpPr>
        <p:pic>
          <p:nvPicPr>
            <p:cNvPr id="19" name="Picture 18"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4" end="4"/>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4"/>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Transforming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Journaling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66776"/>
            <a:ext cx="7313613" cy="868362"/>
          </a:xfrm>
        </p:spPr>
        <p:txBody>
          <a:bodyPr/>
          <a:lstStyle/>
          <a:p>
            <a:r>
              <a:rPr lang="en-US" sz="5200" b="1" dirty="0" smtClean="0">
                <a:solidFill>
                  <a:srgbClr val="AF0C0C"/>
                </a:solidFill>
              </a:rPr>
              <a:t>Dialogue Journaling</a:t>
            </a:r>
            <a:endParaRPr lang="en-US" sz="5200" b="1" dirty="0">
              <a:solidFill>
                <a:srgbClr val="AF0C0C"/>
              </a:solidFill>
            </a:endParaRPr>
          </a:p>
        </p:txBody>
      </p:sp>
      <p:sp>
        <p:nvSpPr>
          <p:cNvPr id="3" name="Content Placeholder 2"/>
          <p:cNvSpPr>
            <a:spLocks noGrp="1"/>
          </p:cNvSpPr>
          <p:nvPr>
            <p:ph idx="1"/>
          </p:nvPr>
        </p:nvSpPr>
        <p:spPr>
          <a:xfrm>
            <a:off x="820994" y="2286000"/>
            <a:ext cx="7466806" cy="2684462"/>
          </a:xfrm>
        </p:spPr>
        <p:txBody>
          <a:bodyPr>
            <a:normAutofit/>
          </a:bodyPr>
          <a:lstStyle/>
          <a:p>
            <a:pPr marL="0" indent="0">
              <a:buNone/>
            </a:pPr>
            <a:r>
              <a:rPr lang="en-US" sz="2300" dirty="0" smtClean="0"/>
              <a:t>Encourage students to use the right side of the dialogue journal to write many different interpretations of their stories.</a:t>
            </a:r>
          </a:p>
        </p:txBody>
      </p:sp>
      <p:pic>
        <p:nvPicPr>
          <p:cNvPr id="8" name="Picture 7" descr="Picture 4.png"/>
          <p:cNvPicPr>
            <a:picLocks noChangeAspect="1"/>
          </p:cNvPicPr>
          <p:nvPr/>
        </p:nvPicPr>
        <p:blipFill>
          <a:blip r:embed="rId3">
            <a:duotone>
              <a:prstClr val="black"/>
              <a:srgbClr val="D9C3A5">
                <a:tint val="50000"/>
                <a:satMod val="180000"/>
              </a:srgbClr>
            </a:duotone>
            <a:alphaModFix/>
            <a:lum bright="23000" contrast="26000"/>
          </a:blip>
          <a:srcRect l="4328" t="9200" r="6035"/>
          <a:stretch>
            <a:fillRect/>
          </a:stretch>
        </p:blipFill>
        <p:spPr>
          <a:xfrm>
            <a:off x="381793" y="3859560"/>
            <a:ext cx="8380413" cy="16573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7" name="Group 6"/>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5" name="Group 14"/>
          <p:cNvGrpSpPr/>
          <p:nvPr/>
        </p:nvGrpSpPr>
        <p:grpSpPr>
          <a:xfrm>
            <a:off x="-569914" y="261938"/>
            <a:ext cx="2970213" cy="1907381"/>
            <a:chOff x="-569914" y="261938"/>
            <a:chExt cx="2970213" cy="1907381"/>
          </a:xfrm>
        </p:grpSpPr>
        <p:pic>
          <p:nvPicPr>
            <p:cNvPr id="16" name="Picture 15"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
        <p:nvSpPr>
          <p:cNvPr id="18" name="Rectangle 17"/>
          <p:cNvSpPr/>
          <p:nvPr/>
        </p:nvSpPr>
        <p:spPr>
          <a:xfrm>
            <a:off x="1981200" y="3287415"/>
            <a:ext cx="1208634" cy="461665"/>
          </a:xfrm>
          <a:prstGeom prst="rect">
            <a:avLst/>
          </a:prstGeom>
        </p:spPr>
        <p:txBody>
          <a:bodyPr wrap="none">
            <a:spAutoFit/>
          </a:bodyPr>
          <a:lstStyle/>
          <a:p>
            <a:r>
              <a:rPr lang="en-US" sz="2400" i="1" dirty="0" smtClean="0">
                <a:solidFill>
                  <a:srgbClr val="948D73"/>
                </a:solidFill>
              </a:rPr>
              <a:t>Left Page</a:t>
            </a:r>
            <a:endParaRPr lang="en-US" dirty="0"/>
          </a:p>
        </p:txBody>
      </p:sp>
      <p:sp>
        <p:nvSpPr>
          <p:cNvPr id="19" name="Rectangle 18"/>
          <p:cNvSpPr/>
          <p:nvPr/>
        </p:nvSpPr>
        <p:spPr>
          <a:xfrm>
            <a:off x="6059549" y="3287415"/>
            <a:ext cx="1484250" cy="461665"/>
          </a:xfrm>
          <a:prstGeom prst="rect">
            <a:avLst/>
          </a:prstGeom>
        </p:spPr>
        <p:txBody>
          <a:bodyPr wrap="none">
            <a:spAutoFit/>
          </a:bodyPr>
          <a:lstStyle/>
          <a:p>
            <a:r>
              <a:rPr lang="en-US" sz="2400" i="1" dirty="0" smtClean="0">
                <a:solidFill>
                  <a:srgbClr val="948D73"/>
                </a:solidFill>
              </a:rPr>
              <a:t>Facing Page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193" y="625476"/>
            <a:ext cx="7313613" cy="868362"/>
          </a:xfrm>
        </p:spPr>
        <p:txBody>
          <a:bodyPr/>
          <a:lstStyle/>
          <a:p>
            <a:r>
              <a:rPr lang="en-US" sz="6200" b="1" dirty="0" smtClean="0">
                <a:solidFill>
                  <a:srgbClr val="AF0C0C"/>
                </a:solidFill>
              </a:rPr>
              <a:t>Blogging</a:t>
            </a:r>
            <a:endParaRPr lang="en-US" sz="6200" b="1" dirty="0">
              <a:solidFill>
                <a:srgbClr val="AF0C0C"/>
              </a:solidFill>
            </a:endParaRPr>
          </a:p>
        </p:txBody>
      </p:sp>
      <p:sp>
        <p:nvSpPr>
          <p:cNvPr id="3" name="Content Placeholder 2"/>
          <p:cNvSpPr>
            <a:spLocks noGrp="1"/>
          </p:cNvSpPr>
          <p:nvPr>
            <p:ph idx="1"/>
          </p:nvPr>
        </p:nvSpPr>
        <p:spPr>
          <a:xfrm>
            <a:off x="4191000" y="2209800"/>
            <a:ext cx="4551898" cy="4267200"/>
          </a:xfrm>
        </p:spPr>
        <p:txBody>
          <a:bodyPr>
            <a:normAutofit/>
          </a:bodyPr>
          <a:lstStyle/>
          <a:p>
            <a:r>
              <a:rPr lang="en-US" dirty="0" smtClean="0"/>
              <a:t>Students can choose to change their privacy settings and invite others to give feedback on their stories in the form of comments.</a:t>
            </a:r>
          </a:p>
          <a:p>
            <a:r>
              <a:rPr lang="en-US" dirty="0" smtClean="0"/>
              <a:t>Peer feedback gives students new perspectives on their stories </a:t>
            </a:r>
          </a:p>
        </p:txBody>
      </p:sp>
      <p:pic>
        <p:nvPicPr>
          <p:cNvPr id="6" name="Picture 5" descr="Picture 3.png"/>
          <p:cNvPicPr>
            <a:picLocks noChangeAspect="1"/>
          </p:cNvPicPr>
          <p:nvPr/>
        </p:nvPicPr>
        <p:blipFill>
          <a:blip r:embed="rId3"/>
          <a:stretch>
            <a:fillRect/>
          </a:stretch>
        </p:blipFill>
        <p:spPr>
          <a:xfrm>
            <a:off x="457200" y="2590800"/>
            <a:ext cx="3525819" cy="2743200"/>
          </a:xfrm>
          <a:prstGeom prst="rect">
            <a:avLst/>
          </a:prstGeom>
          <a:ln>
            <a:noFill/>
          </a:ln>
          <a:effectLst>
            <a:softEdge rad="112500"/>
          </a:effectLst>
        </p:spPr>
      </p:pic>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5" name="Group 14"/>
          <p:cNvGrpSpPr/>
          <p:nvPr/>
        </p:nvGrpSpPr>
        <p:grpSpPr>
          <a:xfrm>
            <a:off x="-569914" y="261938"/>
            <a:ext cx="2970213" cy="1907381"/>
            <a:chOff x="-569914" y="261938"/>
            <a:chExt cx="2970213" cy="1907381"/>
          </a:xfrm>
        </p:grpSpPr>
        <p:pic>
          <p:nvPicPr>
            <p:cNvPr id="16" name="Picture 15"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193" y="866776"/>
            <a:ext cx="7313613" cy="868362"/>
          </a:xfrm>
        </p:spPr>
        <p:txBody>
          <a:bodyPr/>
          <a:lstStyle/>
          <a:p>
            <a:r>
              <a:rPr lang="en-US" sz="5200" b="1" dirty="0" smtClean="0">
                <a:solidFill>
                  <a:srgbClr val="AF0C0C"/>
                </a:solidFill>
              </a:rPr>
              <a:t>Instructor Feedback</a:t>
            </a:r>
            <a:endParaRPr lang="en-US" sz="5200" b="1" dirty="0">
              <a:solidFill>
                <a:srgbClr val="AF0C0C"/>
              </a:solidFill>
            </a:endParaRPr>
          </a:p>
        </p:txBody>
      </p:sp>
      <p:sp>
        <p:nvSpPr>
          <p:cNvPr id="3" name="Content Placeholder 2"/>
          <p:cNvSpPr>
            <a:spLocks noGrp="1"/>
          </p:cNvSpPr>
          <p:nvPr>
            <p:ph idx="1"/>
          </p:nvPr>
        </p:nvSpPr>
        <p:spPr>
          <a:xfrm>
            <a:off x="456406" y="2438400"/>
            <a:ext cx="7848600" cy="4038600"/>
          </a:xfrm>
        </p:spPr>
        <p:txBody>
          <a:bodyPr>
            <a:normAutofit/>
          </a:bodyPr>
          <a:lstStyle/>
          <a:p>
            <a:r>
              <a:rPr lang="en-US" dirty="0" smtClean="0"/>
              <a:t>Students sometimes benefit more from receiving thoughtful instructor feedback, as it can provide more guidance for further reflection. </a:t>
            </a:r>
          </a:p>
          <a:p>
            <a:r>
              <a:rPr lang="en-US" dirty="0" smtClean="0"/>
              <a:t>The Brown Educational Guide to Analysis of Narrative (BEGAN) model was designed to help instructors give high quality feedback to students. </a:t>
            </a:r>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4"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3"/>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1700" y="625476"/>
            <a:ext cx="4800599" cy="868362"/>
          </a:xfrm>
        </p:spPr>
        <p:txBody>
          <a:bodyPr/>
          <a:lstStyle/>
          <a:p>
            <a:r>
              <a:rPr lang="en-US" sz="5200" b="1" dirty="0" smtClean="0">
                <a:solidFill>
                  <a:srgbClr val="AF0C0C"/>
                </a:solidFill>
              </a:rPr>
              <a:t>BEGAN MODEL</a:t>
            </a:r>
            <a:endParaRPr lang="en-US" sz="5200" b="1" dirty="0">
              <a:solidFill>
                <a:srgbClr val="AF0C0C"/>
              </a:solidFill>
            </a:endParaRPr>
          </a:p>
        </p:txBody>
      </p:sp>
      <p:sp>
        <p:nvSpPr>
          <p:cNvPr id="3" name="Content Placeholder 2"/>
          <p:cNvSpPr>
            <a:spLocks noGrp="1"/>
          </p:cNvSpPr>
          <p:nvPr>
            <p:ph idx="1"/>
          </p:nvPr>
        </p:nvSpPr>
        <p:spPr>
          <a:xfrm>
            <a:off x="647700" y="2362200"/>
            <a:ext cx="7848600" cy="4038600"/>
          </a:xfrm>
        </p:spPr>
        <p:txBody>
          <a:bodyPr>
            <a:normAutofit/>
          </a:bodyPr>
          <a:lstStyle/>
          <a:p>
            <a:pPr lvl="1"/>
            <a:r>
              <a:rPr lang="en-US" dirty="0" smtClean="0"/>
              <a:t>Instructors read the student’s entry carefully, without making notes, to gain an overall impression of the text. </a:t>
            </a:r>
          </a:p>
          <a:p>
            <a:pPr lvl="1"/>
            <a:r>
              <a:rPr lang="en-US" dirty="0" smtClean="0"/>
              <a:t>Instructors reread the text, noting significant excerpts: student reflections, limiting aspects of stories, etc. </a:t>
            </a:r>
          </a:p>
          <a:p>
            <a:pPr lvl="1"/>
            <a:r>
              <a:rPr lang="en-US" dirty="0" smtClean="0"/>
              <a:t>Instructors provide feedback, pointing out possible areas for further exploration and reflective questions for the student.</a:t>
            </a:r>
          </a:p>
          <a:p>
            <a:pPr lvl="1"/>
            <a:r>
              <a:rPr lang="en-US" dirty="0" smtClean="0"/>
              <a:t>Instructors edit and critique their own responses before sending or returning feedback.</a:t>
            </a:r>
          </a:p>
        </p:txBody>
      </p:sp>
      <p:grpSp>
        <p:nvGrpSpPr>
          <p:cNvPr id="7" name="Group 6"/>
          <p:cNvGrpSpPr/>
          <p:nvPr/>
        </p:nvGrpSpPr>
        <p:grpSpPr>
          <a:xfrm>
            <a:off x="820994" y="6193422"/>
            <a:ext cx="7484012" cy="457201"/>
            <a:chOff x="820994" y="6193422"/>
            <a:chExt cx="7484012" cy="457201"/>
          </a:xfrm>
        </p:grpSpPr>
        <p:grpSp>
          <p:nvGrpSpPr>
            <p:cNvPr id="8" name="Group 6"/>
            <p:cNvGrpSpPr/>
            <p:nvPr/>
          </p:nvGrpSpPr>
          <p:grpSpPr>
            <a:xfrm>
              <a:off x="820994" y="6193422"/>
              <a:ext cx="7484012" cy="457201"/>
              <a:chOff x="-27653" y="5943599"/>
              <a:chExt cx="3742006" cy="457201"/>
            </a:xfrm>
          </p:grpSpPr>
          <p:sp>
            <p:nvSpPr>
              <p:cNvPr id="11" name="Action Button: Home 10">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Left Arrow 12"/>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9"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0"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4" name="Group 13"/>
          <p:cNvGrpSpPr/>
          <p:nvPr/>
        </p:nvGrpSpPr>
        <p:grpSpPr>
          <a:xfrm>
            <a:off x="-569914" y="261938"/>
            <a:ext cx="2970213" cy="1907381"/>
            <a:chOff x="-569914" y="261938"/>
            <a:chExt cx="2970213" cy="1907381"/>
          </a:xfrm>
        </p:grpSpPr>
        <p:pic>
          <p:nvPicPr>
            <p:cNvPr id="15" name="Picture 14" descr="Journaling.jpg"/>
            <p:cNvPicPr>
              <a:picLocks noChangeAspect="1"/>
            </p:cNvPicPr>
            <p:nvPr/>
          </p:nvPicPr>
          <p:blipFill>
            <a:blip r:embed="rId3"/>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3400" y="2169319"/>
            <a:ext cx="4419600" cy="3429000"/>
          </a:xfrm>
        </p:spPr>
        <p:txBody>
          <a:bodyPr>
            <a:normAutofit fontScale="92500" lnSpcReduction="10000"/>
          </a:bodyPr>
          <a:lstStyle/>
          <a:p>
            <a:r>
              <a:rPr lang="en-US" dirty="0" smtClean="0"/>
              <a:t>Students often fear and dread revision. They may also view it as an obstacle to what they perceive as the “real” goal: a polished assignment. </a:t>
            </a:r>
          </a:p>
          <a:p>
            <a:r>
              <a:rPr lang="en-US" dirty="0" smtClean="0"/>
              <a:t>To foster transformation, students need to shift their paradigm on revision: </a:t>
            </a:r>
            <a:r>
              <a:rPr lang="en-US" dirty="0" smtClean="0">
                <a:hlinkClick r:id="rId2" action="ppaction://hlinksldjump"/>
              </a:rPr>
              <a:t>Transformative Revision Handout</a:t>
            </a:r>
            <a:r>
              <a:rPr lang="en-US" dirty="0" smtClean="0"/>
              <a:t>.</a:t>
            </a:r>
          </a:p>
        </p:txBody>
      </p:sp>
      <p:pic>
        <p:nvPicPr>
          <p:cNvPr id="8" name="Picture 7" descr="Revision.jpg"/>
          <p:cNvPicPr>
            <a:picLocks noChangeAspect="1"/>
          </p:cNvPicPr>
          <p:nvPr/>
        </p:nvPicPr>
        <p:blipFill>
          <a:blip r:embed="rId3"/>
          <a:stretch>
            <a:fillRect/>
          </a:stretch>
        </p:blipFill>
        <p:spPr>
          <a:xfrm>
            <a:off x="820994" y="2514600"/>
            <a:ext cx="3030174" cy="2590799"/>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2209800" y="625476"/>
            <a:ext cx="4724400"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200" b="1" i="0" u="none" strike="noStrike" kern="1200" cap="none" spc="0" normalizeH="0" baseline="0" noProof="0" dirty="0" smtClean="0">
                <a:ln>
                  <a:noFill/>
                </a:ln>
                <a:solidFill>
                  <a:srgbClr val="AF0C0C"/>
                </a:solidFill>
                <a:effectLst/>
                <a:uLnTx/>
                <a:uFillTx/>
                <a:latin typeface="+mj-lt"/>
                <a:ea typeface="+mj-ea"/>
                <a:cs typeface="+mj-cs"/>
              </a:rPr>
              <a:t>Revisionary</a:t>
            </a:r>
            <a:r>
              <a:rPr kumimoji="0" lang="en-US" sz="5200" b="1" i="0" u="none" strike="noStrike" kern="1200" cap="none" spc="0" normalizeH="0" noProof="0" dirty="0" smtClean="0">
                <a:ln>
                  <a:noFill/>
                </a:ln>
                <a:solidFill>
                  <a:srgbClr val="AF0C0C"/>
                </a:solidFill>
                <a:effectLst/>
                <a:uLnTx/>
                <a:uFillTx/>
                <a:latin typeface="+mj-lt"/>
                <a:ea typeface="+mj-ea"/>
                <a:cs typeface="+mj-cs"/>
              </a:rPr>
              <a:t> Rhetoric</a:t>
            </a:r>
            <a:endParaRPr kumimoji="0" lang="en-US" sz="52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pic>
        <p:nvPicPr>
          <p:cNvPr id="24" name="Picture 23" descr="Journaling.jpg"/>
          <p:cNvPicPr>
            <a:picLocks noChangeAspect="1"/>
          </p:cNvPicPr>
          <p:nvPr/>
        </p:nvPicPr>
        <p:blipFill>
          <a:blip r:embed="rId4"/>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3613" cy="868362"/>
          </a:xfrm>
        </p:spPr>
        <p:txBody>
          <a:bodyPr/>
          <a:lstStyle/>
          <a:p>
            <a:r>
              <a:rPr lang="en-US" sz="6000" b="1" dirty="0" smtClean="0"/>
              <a:t>Digital Storytelling</a:t>
            </a:r>
            <a:endParaRPr lang="en-US" sz="6000" b="1" dirty="0"/>
          </a:p>
        </p:txBody>
      </p:sp>
      <p:pic>
        <p:nvPicPr>
          <p:cNvPr id="4" name="Content Placeholder 6" descr="Digital Storytelling.jpg"/>
          <p:cNvPicPr>
            <a:picLocks noGrp="1" noChangeAspect="1"/>
          </p:cNvPicPr>
          <p:nvPr>
            <p:ph idx="1"/>
          </p:nvPr>
        </p:nvPicPr>
        <p:blipFill>
          <a:blip r:embed="rId2"/>
          <a:srcRect l="-711" r="-1670"/>
          <a:stretch>
            <a:fillRect/>
          </a:stretch>
        </p:blipFill>
        <p:spPr>
          <a:xfrm>
            <a:off x="2743200" y="1905001"/>
            <a:ext cx="3657600" cy="3657600"/>
          </a:xfrm>
          <a:prstGeom prst="rect">
            <a:avLst/>
          </a:prstGeom>
          <a:ln>
            <a:noFill/>
          </a:ln>
          <a:effectLst>
            <a:softEdge rad="112500"/>
          </a:effectLst>
        </p:spPr>
      </p:pic>
      <p:grpSp>
        <p:nvGrpSpPr>
          <p:cNvPr id="5" name="Group 4"/>
          <p:cNvGrpSpPr/>
          <p:nvPr/>
        </p:nvGrpSpPr>
        <p:grpSpPr>
          <a:xfrm>
            <a:off x="820994" y="6193422"/>
            <a:ext cx="7484012" cy="457201"/>
            <a:chOff x="820994" y="6193422"/>
            <a:chExt cx="7484012" cy="457201"/>
          </a:xfrm>
        </p:grpSpPr>
        <p:grpSp>
          <p:nvGrpSpPr>
            <p:cNvPr id="6"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866776"/>
            <a:ext cx="6019800" cy="868362"/>
          </a:xfrm>
        </p:spPr>
        <p:txBody>
          <a:bodyPr/>
          <a:lstStyle/>
          <a:p>
            <a:r>
              <a:rPr lang="en-US" sz="5800" b="1" dirty="0" smtClean="0">
                <a:solidFill>
                  <a:srgbClr val="AF0C0C"/>
                </a:solidFill>
              </a:rPr>
              <a:t>Introduction</a:t>
            </a:r>
            <a:endParaRPr lang="en-US" sz="5800" b="1" dirty="0">
              <a:solidFill>
                <a:srgbClr val="AF0C0C"/>
              </a:solidFill>
            </a:endParaRPr>
          </a:p>
        </p:txBody>
      </p:sp>
      <p:sp>
        <p:nvSpPr>
          <p:cNvPr id="3" name="Content Placeholder 2"/>
          <p:cNvSpPr>
            <a:spLocks noGrp="1"/>
          </p:cNvSpPr>
          <p:nvPr>
            <p:ph idx="1"/>
          </p:nvPr>
        </p:nvSpPr>
        <p:spPr>
          <a:xfrm>
            <a:off x="1143000" y="2362200"/>
            <a:ext cx="6858000" cy="4056062"/>
          </a:xfrm>
        </p:spPr>
        <p:txBody>
          <a:bodyPr>
            <a:normAutofit/>
          </a:bodyPr>
          <a:lstStyle/>
          <a:p>
            <a:r>
              <a:rPr lang="en-US" dirty="0" smtClean="0"/>
              <a:t>Digital stories consist of any combination of images, text, audio recordings and video. </a:t>
            </a:r>
          </a:p>
          <a:p>
            <a:r>
              <a:rPr lang="en-US" dirty="0" smtClean="0"/>
              <a:t>A variety of software can be used, including audio recording software, iMovie, PowerPoint and blogs.</a:t>
            </a:r>
          </a:p>
          <a:p>
            <a:r>
              <a:rPr lang="en-US" dirty="0" smtClean="0"/>
              <a:t>Digital stories can be shared in person or through online platforms, such as VoiceThread. </a:t>
            </a: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5" name="Group 14"/>
          <p:cNvGrpSpPr/>
          <p:nvPr/>
        </p:nvGrpSpPr>
        <p:grpSpPr>
          <a:xfrm>
            <a:off x="218549" y="290255"/>
            <a:ext cx="1239302" cy="1753253"/>
            <a:chOff x="381000" y="495836"/>
            <a:chExt cx="1239302" cy="1753253"/>
          </a:xfrm>
        </p:grpSpPr>
        <p:pic>
          <p:nvPicPr>
            <p:cNvPr id="16"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7" name="Group 4"/>
            <p:cNvGrpSpPr/>
            <p:nvPr/>
          </p:nvGrpSpPr>
          <p:grpSpPr>
            <a:xfrm>
              <a:off x="401101" y="1632346"/>
              <a:ext cx="1219201" cy="616743"/>
              <a:chOff x="381000" y="1676400"/>
              <a:chExt cx="1219201" cy="616743"/>
            </a:xfrm>
          </p:grpSpPr>
          <p:sp>
            <p:nvSpPr>
              <p:cNvPr id="18"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19"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94561"/>
            <a:ext cx="8077200" cy="4056062"/>
          </a:xfrm>
        </p:spPr>
        <p:txBody>
          <a:bodyPr>
            <a:normAutofit/>
          </a:bodyPr>
          <a:lstStyle/>
          <a:p>
            <a:r>
              <a:rPr lang="en-US" b="1" dirty="0" smtClean="0"/>
              <a:t>To view examples of digital stories</a:t>
            </a:r>
            <a:r>
              <a:rPr lang="en-US" dirty="0" smtClean="0"/>
              <a:t>, visit                                the Center for Digital Storytelling YouTube channel: </a:t>
            </a:r>
            <a:r>
              <a:rPr lang="en-US" dirty="0" smtClean="0">
                <a:hlinkClick r:id="rId2"/>
              </a:rPr>
              <a:t>http</a:t>
            </a:r>
            <a:r>
              <a:rPr lang="en-US" b="1" dirty="0" smtClean="0">
                <a:hlinkClick r:id="rId2"/>
              </a:rPr>
              <a:t>://www.youtube.com/user/CenterOfTheStory</a:t>
            </a:r>
            <a:r>
              <a:rPr lang="en-US" b="1" dirty="0" smtClean="0"/>
              <a:t> </a:t>
            </a:r>
          </a:p>
        </p:txBody>
      </p:sp>
      <p:grpSp>
        <p:nvGrpSpPr>
          <p:cNvPr id="8" name="Group 7"/>
          <p:cNvGrpSpPr/>
          <p:nvPr/>
        </p:nvGrpSpPr>
        <p:grpSpPr>
          <a:xfrm>
            <a:off x="820994" y="6193422"/>
            <a:ext cx="7484012" cy="457201"/>
            <a:chOff x="820994" y="6193422"/>
            <a:chExt cx="7484012" cy="457201"/>
          </a:xfrm>
        </p:grpSpPr>
        <p:grpSp>
          <p:nvGrpSpPr>
            <p:cNvPr id="11" name="Group 6"/>
            <p:cNvGrpSpPr/>
            <p:nvPr/>
          </p:nvGrpSpPr>
          <p:grpSpPr>
            <a:xfrm>
              <a:off x="820994" y="6193422"/>
              <a:ext cx="7484012" cy="457201"/>
              <a:chOff x="-27653" y="5943599"/>
              <a:chExt cx="3742006" cy="457201"/>
            </a:xfrm>
          </p:grpSpPr>
          <p:sp>
            <p:nvSpPr>
              <p:cNvPr id="14" name="Action Button: Home 13">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Left Arrow 14"/>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Left Arrow 15"/>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2"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3"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218549" y="290255"/>
            <a:ext cx="1239302" cy="1753253"/>
            <a:chOff x="381000" y="495836"/>
            <a:chExt cx="1239302" cy="1753253"/>
          </a:xfrm>
        </p:grpSpPr>
        <p:pic>
          <p:nvPicPr>
            <p:cNvPr id="18" name="Content Placeholder 6" descr="Digital Storytelling.jpg"/>
            <p:cNvPicPr>
              <a:picLocks noChangeAspect="1"/>
            </p:cNvPicPr>
            <p:nvPr/>
          </p:nvPicPr>
          <p:blipFill>
            <a:blip r:embed="rId3"/>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9" name="Group 4"/>
            <p:cNvGrpSpPr/>
            <p:nvPr/>
          </p:nvGrpSpPr>
          <p:grpSpPr>
            <a:xfrm>
              <a:off x="401101" y="1632346"/>
              <a:ext cx="1219201" cy="616743"/>
              <a:chOff x="381000" y="1676400"/>
              <a:chExt cx="1219201" cy="616743"/>
            </a:xfrm>
          </p:grpSpPr>
          <p:sp>
            <p:nvSpPr>
              <p:cNvPr id="20"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1"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23" name="Title 1"/>
          <p:cNvSpPr txBox="1">
            <a:spLocks/>
          </p:cNvSpPr>
          <p:nvPr/>
        </p:nvSpPr>
        <p:spPr>
          <a:xfrm>
            <a:off x="1562100" y="866776"/>
            <a:ext cx="6019800"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800" b="1" i="0" u="none" strike="noStrike" kern="1200" cap="none" spc="0" normalizeH="0" baseline="0" noProof="0" smtClean="0">
                <a:ln>
                  <a:noFill/>
                </a:ln>
                <a:solidFill>
                  <a:srgbClr val="AF0C0C"/>
                </a:solidFill>
                <a:effectLst/>
                <a:uLnTx/>
                <a:uFillTx/>
                <a:latin typeface="+mj-lt"/>
                <a:ea typeface="+mj-ea"/>
                <a:cs typeface="+mj-cs"/>
              </a:rPr>
              <a:t>Introduction</a:t>
            </a:r>
            <a:endParaRPr kumimoji="0" lang="en-US" sz="58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62200"/>
            <a:ext cx="6858000" cy="4056062"/>
          </a:xfrm>
        </p:spPr>
        <p:txBody>
          <a:bodyPr>
            <a:normAutofit/>
          </a:bodyPr>
          <a:lstStyle/>
          <a:p>
            <a:r>
              <a:rPr lang="en-US" b="1" dirty="0" smtClean="0"/>
              <a:t>The following resources offer </a:t>
            </a:r>
          </a:p>
          <a:p>
            <a:pPr lvl="1"/>
            <a:r>
              <a:rPr lang="en-US" dirty="0" smtClean="0">
                <a:hlinkClick r:id="rId2" action="ppaction://hlinksldjump"/>
              </a:rPr>
              <a:t>Tutorials</a:t>
            </a:r>
            <a:r>
              <a:rPr lang="en-US" dirty="0" smtClean="0"/>
              <a:t> on digital storytelling basics, VoiceThread iMovie and a </a:t>
            </a:r>
            <a:r>
              <a:rPr lang="en-US" dirty="0" smtClean="0">
                <a:hlinkClick r:id="rId2" action="ppaction://hlinksldjump"/>
              </a:rPr>
              <a:t>link </a:t>
            </a:r>
            <a:r>
              <a:rPr lang="en-US" dirty="0" smtClean="0"/>
              <a:t>to a free audio recording software.</a:t>
            </a:r>
          </a:p>
          <a:p>
            <a:pPr lvl="1"/>
            <a:r>
              <a:rPr lang="en-US" dirty="0" smtClean="0">
                <a:hlinkClick r:id="rId3" action="ppaction://hlinksldjump"/>
              </a:rPr>
              <a:t>Resources for gathering media:</a:t>
            </a:r>
            <a:endParaRPr lang="en-US" dirty="0" smtClean="0"/>
          </a:p>
          <a:p>
            <a:pPr lvl="2"/>
            <a:r>
              <a:rPr lang="en-US" dirty="0" smtClean="0"/>
              <a:t>Basic copyright guidelines</a:t>
            </a:r>
          </a:p>
          <a:p>
            <a:pPr lvl="2"/>
            <a:r>
              <a:rPr lang="en-US" dirty="0" smtClean="0"/>
              <a:t>Royalty-free music</a:t>
            </a:r>
          </a:p>
          <a:p>
            <a:pPr lvl="2"/>
            <a:r>
              <a:rPr lang="en-US" dirty="0" smtClean="0"/>
              <a:t>Royalty-free photos</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218549" y="290255"/>
            <a:ext cx="1239302" cy="1753253"/>
            <a:chOff x="381000" y="495836"/>
            <a:chExt cx="1239302" cy="1753253"/>
          </a:xfrm>
        </p:grpSpPr>
        <p:pic>
          <p:nvPicPr>
            <p:cNvPr id="18" name="Content Placeholder 6" descr="Digital Storytelling.jpg"/>
            <p:cNvPicPr>
              <a:picLocks noChangeAspect="1"/>
            </p:cNvPicPr>
            <p:nvPr/>
          </p:nvPicPr>
          <p:blipFill>
            <a:blip r:embed="rId4"/>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9" name="Group 4"/>
            <p:cNvGrpSpPr/>
            <p:nvPr/>
          </p:nvGrpSpPr>
          <p:grpSpPr>
            <a:xfrm>
              <a:off x="401101" y="1632346"/>
              <a:ext cx="1219201" cy="616743"/>
              <a:chOff x="381000" y="1676400"/>
              <a:chExt cx="1219201" cy="616743"/>
            </a:xfrm>
          </p:grpSpPr>
          <p:sp>
            <p:nvSpPr>
              <p:cNvPr id="20"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1"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23" name="Title 1"/>
          <p:cNvSpPr>
            <a:spLocks noGrp="1"/>
          </p:cNvSpPr>
          <p:nvPr>
            <p:ph type="title"/>
          </p:nvPr>
        </p:nvSpPr>
        <p:spPr>
          <a:xfrm>
            <a:off x="1562100" y="866776"/>
            <a:ext cx="6019800" cy="868362"/>
          </a:xfrm>
        </p:spPr>
        <p:txBody>
          <a:bodyPr/>
          <a:lstStyle/>
          <a:p>
            <a:r>
              <a:rPr lang="en-US" sz="5800" b="1" dirty="0" smtClean="0">
                <a:solidFill>
                  <a:srgbClr val="AF0C0C"/>
                </a:solidFill>
              </a:rPr>
              <a:t>Introduction</a:t>
            </a:r>
            <a:endParaRPr lang="en-US" sz="58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first element of transformative storytelling to see how digital storytelling supports it, or explore any of the four elements:</a:t>
            </a:r>
          </a:p>
          <a:p>
            <a:pPr lvl="1">
              <a:spcAft>
                <a:spcPts val="1200"/>
              </a:spcAft>
            </a:pPr>
            <a:r>
              <a:rPr lang="en-US" sz="2800" b="1"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4" name="Group 10"/>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8" name="Group 17"/>
          <p:cNvGrpSpPr/>
          <p:nvPr/>
        </p:nvGrpSpPr>
        <p:grpSpPr>
          <a:xfrm>
            <a:off x="218549" y="290255"/>
            <a:ext cx="1239302" cy="1753253"/>
            <a:chOff x="381000" y="495836"/>
            <a:chExt cx="1239302" cy="1753253"/>
          </a:xfrm>
        </p:grpSpPr>
        <p:pic>
          <p:nvPicPr>
            <p:cNvPr id="21"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2" name="Group 4"/>
            <p:cNvGrpSpPr/>
            <p:nvPr/>
          </p:nvGrpSpPr>
          <p:grpSpPr>
            <a:xfrm>
              <a:off x="401101" y="1632346"/>
              <a:ext cx="1219201" cy="616743"/>
              <a:chOff x="381000" y="1676400"/>
              <a:chExt cx="1219201" cy="616743"/>
            </a:xfrm>
          </p:grpSpPr>
          <p:sp>
            <p:nvSpPr>
              <p:cNvPr id="23"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4"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26" name="Title 1"/>
          <p:cNvSpPr>
            <a:spLocks noGrp="1"/>
          </p:cNvSpPr>
          <p:nvPr>
            <p:ph type="title"/>
          </p:nvPr>
        </p:nvSpPr>
        <p:spPr>
          <a:xfrm>
            <a:off x="1600992" y="625476"/>
            <a:ext cx="5942807" cy="868362"/>
          </a:xfrm>
        </p:spPr>
        <p:txBody>
          <a:bodyPr>
            <a:noAutofit/>
          </a:bodyPr>
          <a:lstStyle/>
          <a:p>
            <a:r>
              <a:rPr lang="en-US" sz="4800" b="1" dirty="0" smtClean="0">
                <a:solidFill>
                  <a:srgbClr val="AF0C0C"/>
                </a:solidFill>
              </a:rPr>
              <a:t>Transformative Storytelling Elements</a:t>
            </a:r>
            <a:endParaRPr lang="en-US" sz="4800" b="1" dirty="0">
              <a:solidFill>
                <a:srgbClr val="AF0C0C"/>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1" end="1"/>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Creating Safety </a:t>
            </a:r>
            <a:br>
              <a:rPr lang="en-US" sz="5000" dirty="0" smtClean="0">
                <a:solidFill>
                  <a:srgbClr val="AF0C0C"/>
                </a:solidFill>
              </a:rPr>
            </a:br>
            <a:r>
              <a:rPr lang="en-US" dirty="0" smtClean="0">
                <a:solidFill>
                  <a:srgbClr val="AF0C0C"/>
                </a:solidFill>
              </a:rPr>
              <a:t>with</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Digital Storytelling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866776"/>
            <a:ext cx="7313613" cy="868362"/>
          </a:xfrm>
        </p:spPr>
        <p:txBody>
          <a:bodyPr/>
          <a:lstStyle/>
          <a:p>
            <a:r>
              <a:rPr lang="en-US" sz="5200" b="1" dirty="0" smtClean="0">
                <a:solidFill>
                  <a:srgbClr val="AF0C0C"/>
                </a:solidFill>
              </a:rPr>
              <a:t>Sharing Stories </a:t>
            </a:r>
            <a:br>
              <a:rPr lang="en-US" sz="5200" b="1" dirty="0" smtClean="0">
                <a:solidFill>
                  <a:srgbClr val="AF0C0C"/>
                </a:solidFill>
              </a:rPr>
            </a:br>
            <a:r>
              <a:rPr lang="en-US" sz="5200" b="1" dirty="0" smtClean="0">
                <a:solidFill>
                  <a:srgbClr val="AF0C0C"/>
                </a:solidFill>
              </a:rPr>
              <a:t>Online</a:t>
            </a:r>
            <a:endParaRPr lang="en-US" sz="5200" b="1" dirty="0">
              <a:solidFill>
                <a:srgbClr val="AF0C0C"/>
              </a:solidFill>
            </a:endParaRPr>
          </a:p>
        </p:txBody>
      </p:sp>
      <p:sp>
        <p:nvSpPr>
          <p:cNvPr id="3" name="Content Placeholder 2"/>
          <p:cNvSpPr>
            <a:spLocks noGrp="1"/>
          </p:cNvSpPr>
          <p:nvPr>
            <p:ph idx="1"/>
          </p:nvPr>
        </p:nvSpPr>
        <p:spPr>
          <a:xfrm>
            <a:off x="838200" y="2590800"/>
            <a:ext cx="7848600" cy="3522662"/>
          </a:xfrm>
        </p:spPr>
        <p:txBody>
          <a:bodyPr>
            <a:normAutofit lnSpcReduction="10000"/>
          </a:bodyPr>
          <a:lstStyle/>
          <a:p>
            <a:r>
              <a:rPr lang="en-US" dirty="0" smtClean="0"/>
              <a:t>If students share their digital stories through an online platform, they should be aware of the </a:t>
            </a:r>
            <a:r>
              <a:rPr lang="en-US" b="1" dirty="0" smtClean="0"/>
              <a:t>privacy settings. </a:t>
            </a:r>
          </a:p>
          <a:p>
            <a:r>
              <a:rPr lang="en-US" b="1" dirty="0" smtClean="0"/>
              <a:t>It’s ideal to share stories in a closed group </a:t>
            </a:r>
            <a:r>
              <a:rPr lang="en-US" dirty="0" smtClean="0"/>
              <a:t>(only students and faculty are allowed to view the stories). </a:t>
            </a:r>
          </a:p>
          <a:p>
            <a:r>
              <a:rPr lang="en-US" dirty="0" smtClean="0"/>
              <a:t>Even in a closed group, students can reproduce, alter or share their peers’ digital stories (e.g., for the purpose of bullying). </a:t>
            </a:r>
            <a:r>
              <a:rPr lang="en-US" b="1" dirty="0" smtClean="0"/>
              <a:t>Encourage students to practice respect and to preserve each other’s confidentiality. </a:t>
            </a:r>
          </a:p>
          <a:p>
            <a:endParaRPr lang="en-US" dirty="0" smtClean="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661195"/>
            <a:ext cx="4876800" cy="868362"/>
          </a:xfrm>
        </p:spPr>
        <p:txBody>
          <a:bodyPr/>
          <a:lstStyle/>
          <a:p>
            <a:r>
              <a:rPr lang="en-US" sz="5200" b="1" dirty="0" smtClean="0">
                <a:solidFill>
                  <a:srgbClr val="AF0C0C"/>
                </a:solidFill>
              </a:rPr>
              <a:t>Student Confidentiality</a:t>
            </a:r>
            <a:endParaRPr lang="en-US" sz="5200" b="1" dirty="0">
              <a:solidFill>
                <a:srgbClr val="AF0C0C"/>
              </a:solidFill>
            </a:endParaRPr>
          </a:p>
        </p:txBody>
      </p:sp>
      <p:sp>
        <p:nvSpPr>
          <p:cNvPr id="3" name="Content Placeholder 2"/>
          <p:cNvSpPr>
            <a:spLocks noGrp="1"/>
          </p:cNvSpPr>
          <p:nvPr>
            <p:ph idx="1"/>
          </p:nvPr>
        </p:nvSpPr>
        <p:spPr>
          <a:xfrm>
            <a:off x="838200" y="2362200"/>
            <a:ext cx="7848600" cy="4056062"/>
          </a:xfrm>
        </p:spPr>
        <p:txBody>
          <a:bodyPr>
            <a:normAutofit/>
          </a:bodyPr>
          <a:lstStyle/>
          <a:p>
            <a:r>
              <a:rPr lang="en-US" b="1" dirty="0" smtClean="0"/>
              <a:t>Students may wish to exercise further measures to ensure their confidentiality. There are multiple ways to do this:</a:t>
            </a:r>
          </a:p>
          <a:p>
            <a:pPr lvl="1"/>
            <a:r>
              <a:rPr lang="en-US" dirty="0" smtClean="0"/>
              <a:t>Create a false identity (modify identifying features in the digital story such as the student’s name, location, etc.)</a:t>
            </a:r>
          </a:p>
          <a:p>
            <a:pPr lvl="1"/>
            <a:r>
              <a:rPr lang="en-US" dirty="0" smtClean="0"/>
              <a:t>Students can use stock images (versus personal images) in their digital stories. </a:t>
            </a:r>
            <a:r>
              <a:rPr lang="en-US" sz="1800" dirty="0" smtClean="0"/>
              <a:t>Encourage students to be creative in their use of stock images. An image can be used as a metaphor to convey an emotional context and several layers of meaning. </a:t>
            </a:r>
          </a:p>
          <a:p>
            <a:endParaRPr lang="en-US" dirty="0" smtClean="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661195"/>
            <a:ext cx="4876799" cy="868362"/>
          </a:xfrm>
        </p:spPr>
        <p:txBody>
          <a:bodyPr/>
          <a:lstStyle/>
          <a:p>
            <a:r>
              <a:rPr lang="en-US" sz="5200" b="1" dirty="0" smtClean="0">
                <a:solidFill>
                  <a:srgbClr val="AF0C0C"/>
                </a:solidFill>
              </a:rPr>
              <a:t>Mindful Listening</a:t>
            </a:r>
            <a:endParaRPr lang="en-US" sz="5200" b="1" dirty="0">
              <a:solidFill>
                <a:srgbClr val="AF0C0C"/>
              </a:solidFill>
            </a:endParaRPr>
          </a:p>
        </p:txBody>
      </p:sp>
      <p:sp>
        <p:nvSpPr>
          <p:cNvPr id="3" name="Content Placeholder 2"/>
          <p:cNvSpPr>
            <a:spLocks noGrp="1"/>
          </p:cNvSpPr>
          <p:nvPr>
            <p:ph idx="1"/>
          </p:nvPr>
        </p:nvSpPr>
        <p:spPr>
          <a:xfrm>
            <a:off x="838200" y="2362200"/>
            <a:ext cx="7848600" cy="4056062"/>
          </a:xfrm>
        </p:spPr>
        <p:txBody>
          <a:bodyPr>
            <a:normAutofit/>
          </a:bodyPr>
          <a:lstStyle/>
          <a:p>
            <a:r>
              <a:rPr lang="en-US" b="1" dirty="0" smtClean="0"/>
              <a:t>A common fear </a:t>
            </a:r>
            <a:r>
              <a:rPr lang="en-US" dirty="0" smtClean="0"/>
              <a:t>of students when sharing stories is receiving judgmental or disrespectful responses from peers. </a:t>
            </a:r>
          </a:p>
          <a:p>
            <a:r>
              <a:rPr lang="en-US" dirty="0" smtClean="0"/>
              <a:t>To address this fear, students can agree to practice </a:t>
            </a:r>
            <a:r>
              <a:rPr lang="en-US" b="1" dirty="0" smtClean="0"/>
              <a:t>mindful listening</a:t>
            </a:r>
            <a:r>
              <a:rPr lang="en-US" dirty="0" smtClean="0"/>
              <a:t>.</a:t>
            </a:r>
          </a:p>
          <a:p>
            <a:r>
              <a:rPr lang="en-US" dirty="0" smtClean="0"/>
              <a:t>Students can use the </a:t>
            </a:r>
            <a:r>
              <a:rPr lang="en-US" dirty="0" smtClean="0">
                <a:hlinkClick r:id="rId2" action="ppaction://hlinksldjump"/>
              </a:rPr>
              <a:t>Mindful Listening Handout </a:t>
            </a:r>
            <a:r>
              <a:rPr lang="en-US" dirty="0" smtClean="0"/>
              <a:t>as a guide.</a:t>
            </a:r>
          </a:p>
          <a:p>
            <a:endParaRPr lang="en-US" dirty="0" smtClean="0"/>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4" name="Action Button: Home 13">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Left Arrow 14"/>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Left Arrow 15"/>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2"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3"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218549" y="290255"/>
            <a:ext cx="1239302" cy="1753253"/>
            <a:chOff x="381000" y="495836"/>
            <a:chExt cx="1239302" cy="1753253"/>
          </a:xfrm>
        </p:grpSpPr>
        <p:pic>
          <p:nvPicPr>
            <p:cNvPr id="18" name="Content Placeholder 6" descr="Digital Storytelling.jpg"/>
            <p:cNvPicPr>
              <a:picLocks noChangeAspect="1"/>
            </p:cNvPicPr>
            <p:nvPr/>
          </p:nvPicPr>
          <p:blipFill>
            <a:blip r:embed="rId3"/>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9" name="Group 4"/>
            <p:cNvGrpSpPr/>
            <p:nvPr/>
          </p:nvGrpSpPr>
          <p:grpSpPr>
            <a:xfrm>
              <a:off x="401101" y="1632346"/>
              <a:ext cx="1219201" cy="616743"/>
              <a:chOff x="381000" y="1676400"/>
              <a:chExt cx="1219201" cy="616743"/>
            </a:xfrm>
          </p:grpSpPr>
          <p:sp>
            <p:nvSpPr>
              <p:cNvPr id="20"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1"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second element of transformative storytelling to see how digital storytelling supports it, or explore any of the four elements:</a:t>
            </a:r>
          </a:p>
          <a:p>
            <a:pPr lvl="1">
              <a:spcAft>
                <a:spcPts val="1200"/>
              </a:spcAft>
            </a:pPr>
            <a:r>
              <a:rPr lang="en-US" sz="2000" dirty="0" smtClean="0"/>
              <a:t>Creating Safety</a:t>
            </a:r>
          </a:p>
          <a:p>
            <a:pPr lvl="1">
              <a:spcAft>
                <a:spcPts val="1200"/>
              </a:spcAft>
            </a:pPr>
            <a:r>
              <a:rPr lang="en-US" sz="2800" b="1"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18" name="Group 17"/>
          <p:cNvGrpSpPr/>
          <p:nvPr/>
        </p:nvGrpSpPr>
        <p:grpSpPr>
          <a:xfrm>
            <a:off x="218549" y="290255"/>
            <a:ext cx="1239302" cy="1753253"/>
            <a:chOff x="381000" y="495836"/>
            <a:chExt cx="1239302" cy="1753253"/>
          </a:xfrm>
        </p:grpSpPr>
        <p:pic>
          <p:nvPicPr>
            <p:cNvPr id="22"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3" name="Group 4"/>
            <p:cNvGrpSpPr/>
            <p:nvPr/>
          </p:nvGrpSpPr>
          <p:grpSpPr>
            <a:xfrm>
              <a:off x="401101" y="1632346"/>
              <a:ext cx="1219201" cy="616743"/>
              <a:chOff x="381000" y="1676400"/>
              <a:chExt cx="1219201" cy="616743"/>
            </a:xfrm>
          </p:grpSpPr>
          <p:sp>
            <p:nvSpPr>
              <p:cNvPr id="24"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5"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0"/>
                                  </p:iterate>
                                  <p:childTnLst>
                                    <p:animClr clrSpc="rgb" dir="cw">
                                      <p:cBhvr override="childStyle">
                                        <p:cTn id="6" dur="1000" fill="hold"/>
                                        <p:tgtEl>
                                          <p:spTgt spid="3">
                                            <p:txEl>
                                              <p:pRg st="2" end="2"/>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Detaching from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Digital Storytelling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61195"/>
            <a:ext cx="7313613" cy="868362"/>
          </a:xfrm>
        </p:spPr>
        <p:txBody>
          <a:bodyPr/>
          <a:lstStyle/>
          <a:p>
            <a:r>
              <a:rPr lang="en-US" sz="5200" b="1" dirty="0" smtClean="0">
                <a:solidFill>
                  <a:srgbClr val="AF0C0C"/>
                </a:solidFill>
              </a:rPr>
              <a:t>Free-Association</a:t>
            </a:r>
            <a:endParaRPr lang="en-US" sz="5200" b="1" dirty="0">
              <a:solidFill>
                <a:srgbClr val="AF0C0C"/>
              </a:solidFill>
            </a:endParaRPr>
          </a:p>
        </p:txBody>
      </p:sp>
      <p:sp>
        <p:nvSpPr>
          <p:cNvPr id="3" name="Content Placeholder 2"/>
          <p:cNvSpPr>
            <a:spLocks noGrp="1"/>
          </p:cNvSpPr>
          <p:nvPr>
            <p:ph idx="1"/>
          </p:nvPr>
        </p:nvSpPr>
        <p:spPr>
          <a:xfrm>
            <a:off x="838200" y="2133600"/>
            <a:ext cx="7848600" cy="4267200"/>
          </a:xfrm>
        </p:spPr>
        <p:txBody>
          <a:bodyPr>
            <a:normAutofit/>
          </a:bodyPr>
          <a:lstStyle/>
          <a:p>
            <a:r>
              <a:rPr lang="en-US" dirty="0" smtClean="0"/>
              <a:t>Free association can be thought of as a form of play. </a:t>
            </a:r>
          </a:p>
          <a:p>
            <a:r>
              <a:rPr lang="en-US" dirty="0" smtClean="0"/>
              <a:t>It is a non-linear, chaotic process. Instead of choosing media that fit a pre-written story, students explore and experiment with media. </a:t>
            </a:r>
          </a:p>
          <a:p>
            <a:r>
              <a:rPr lang="en-US" dirty="0" smtClean="0"/>
              <a:t>The media and the story are written concurrently in a back-and-forth process. </a:t>
            </a:r>
          </a:p>
          <a:p>
            <a:r>
              <a:rPr lang="en-US" dirty="0" smtClean="0"/>
              <a:t>Students must let go of control in this process and trust that the story will emerge through their media scavenger hunt.</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third element of transformative storytelling to see how digital storytelling supports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800" b="1" dirty="0" smtClean="0"/>
              <a:t>Mindful Reflection</a:t>
            </a:r>
          </a:p>
          <a:p>
            <a:pPr lvl="1">
              <a:spcAft>
                <a:spcPts val="1200"/>
              </a:spcAft>
            </a:pPr>
            <a:r>
              <a:rPr lang="en-US" sz="2000"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5" name="Group 17"/>
          <p:cNvGrpSpPr/>
          <p:nvPr/>
        </p:nvGrpSpPr>
        <p:grpSpPr>
          <a:xfrm>
            <a:off x="-569914" y="261938"/>
            <a:ext cx="2970213" cy="1907381"/>
            <a:chOff x="-569914" y="261938"/>
            <a:chExt cx="2970213" cy="1907381"/>
          </a:xfrm>
        </p:grpSpPr>
        <p:pic>
          <p:nvPicPr>
            <p:cNvPr id="19" name="Picture 18" descr="Journaling.jpg"/>
            <p:cNvPicPr>
              <a:picLocks noChangeAspect="1"/>
            </p:cNvPicPr>
            <p:nvPr/>
          </p:nvPicPr>
          <p:blipFill>
            <a:blip r:embed="rId2"/>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3" end="3"/>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Mindfully Reflecting</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Digital Storytelling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61195"/>
            <a:ext cx="7313613" cy="868362"/>
          </a:xfrm>
        </p:spPr>
        <p:txBody>
          <a:bodyPr/>
          <a:lstStyle/>
          <a:p>
            <a:r>
              <a:rPr lang="en-US" sz="5200" b="1" dirty="0" smtClean="0">
                <a:solidFill>
                  <a:srgbClr val="AF0C0C"/>
                </a:solidFill>
              </a:rPr>
              <a:t>Reflecting </a:t>
            </a:r>
            <a:br>
              <a:rPr lang="en-US" sz="5200" b="1" dirty="0" smtClean="0">
                <a:solidFill>
                  <a:srgbClr val="AF0C0C"/>
                </a:solidFill>
              </a:rPr>
            </a:br>
            <a:r>
              <a:rPr lang="en-US" sz="5200" b="1" dirty="0" smtClean="0">
                <a:solidFill>
                  <a:srgbClr val="AF0C0C"/>
                </a:solidFill>
              </a:rPr>
              <a:t>on Media</a:t>
            </a:r>
            <a:endParaRPr lang="en-US" sz="5200" b="1" dirty="0">
              <a:solidFill>
                <a:srgbClr val="AF0C0C"/>
              </a:solidFill>
            </a:endParaRPr>
          </a:p>
        </p:txBody>
      </p:sp>
      <p:sp>
        <p:nvSpPr>
          <p:cNvPr id="3" name="Content Placeholder 2"/>
          <p:cNvSpPr>
            <a:spLocks noGrp="1"/>
          </p:cNvSpPr>
          <p:nvPr>
            <p:ph idx="1"/>
          </p:nvPr>
        </p:nvSpPr>
        <p:spPr>
          <a:xfrm>
            <a:off x="838200" y="1735138"/>
            <a:ext cx="7848600" cy="3522662"/>
          </a:xfrm>
        </p:spPr>
        <p:txBody>
          <a:bodyPr>
            <a:normAutofit/>
          </a:bodyPr>
          <a:lstStyle/>
          <a:p>
            <a:pPr>
              <a:buNone/>
            </a:pPr>
            <a:endParaRPr lang="en-US" dirty="0" smtClean="0"/>
          </a:p>
          <a:p>
            <a:r>
              <a:rPr lang="en-US" dirty="0" smtClean="0"/>
              <a:t>The media that students select to tell their digital stories offer a rich source of reflection as “memory is produced through objects, images, representations. These are technologies of memory, not vessels of memory in which memory passively resides…” </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661195"/>
            <a:ext cx="7313613" cy="868362"/>
          </a:xfrm>
        </p:spPr>
        <p:txBody>
          <a:bodyPr/>
          <a:lstStyle/>
          <a:p>
            <a:r>
              <a:rPr lang="en-US" sz="5200" b="1" dirty="0" smtClean="0">
                <a:solidFill>
                  <a:srgbClr val="AF0C0C"/>
                </a:solidFill>
              </a:rPr>
              <a:t>VoiceThread</a:t>
            </a:r>
            <a:endParaRPr lang="en-US" sz="5200" b="1" dirty="0">
              <a:solidFill>
                <a:srgbClr val="AF0C0C"/>
              </a:solidFill>
            </a:endParaRPr>
          </a:p>
        </p:txBody>
      </p:sp>
      <p:sp>
        <p:nvSpPr>
          <p:cNvPr id="3" name="Content Placeholder 2"/>
          <p:cNvSpPr>
            <a:spLocks noGrp="1"/>
          </p:cNvSpPr>
          <p:nvPr>
            <p:ph idx="1"/>
          </p:nvPr>
        </p:nvSpPr>
        <p:spPr>
          <a:xfrm>
            <a:off x="838200" y="2249089"/>
            <a:ext cx="7848600" cy="3522662"/>
          </a:xfrm>
        </p:spPr>
        <p:txBody>
          <a:bodyPr>
            <a:normAutofit/>
          </a:bodyPr>
          <a:lstStyle/>
          <a:p>
            <a:r>
              <a:rPr lang="en-US" dirty="0" smtClean="0"/>
              <a:t>An online platform called VoiceThread allows students to collectively reflect on the meaning of their images.</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67000"/>
            <a:ext cx="7848600" cy="3522662"/>
          </a:xfrm>
        </p:spPr>
        <p:txBody>
          <a:bodyPr>
            <a:normAutofit/>
          </a:bodyPr>
          <a:lstStyle/>
          <a:p>
            <a:r>
              <a:rPr lang="en-US" dirty="0" smtClean="0">
                <a:hlinkClick r:id="rId2"/>
              </a:rPr>
              <a:t>VoiceThread</a:t>
            </a:r>
            <a:r>
              <a:rPr lang="en-US" dirty="0" smtClean="0"/>
              <a:t> allows students to </a:t>
            </a:r>
            <a:r>
              <a:rPr lang="en-US" b="1" dirty="0" smtClean="0"/>
              <a:t>share digital stories. Students can upload </a:t>
            </a:r>
            <a:r>
              <a:rPr lang="en-US" dirty="0" smtClean="0"/>
              <a:t>a video or use </a:t>
            </a:r>
            <a:r>
              <a:rPr lang="en-US" dirty="0" err="1" smtClean="0"/>
              <a:t>VoiceThread’s</a:t>
            </a:r>
            <a:r>
              <a:rPr lang="en-US" dirty="0" smtClean="0"/>
              <a:t> built in recording capabilities to create a narrated slideshow. </a:t>
            </a:r>
          </a:p>
          <a:p>
            <a:r>
              <a:rPr lang="en-US" dirty="0" smtClean="0"/>
              <a:t>Students then </a:t>
            </a:r>
            <a:r>
              <a:rPr lang="en-US" b="1" dirty="0" smtClean="0"/>
              <a:t>receive peer feedback </a:t>
            </a:r>
            <a:r>
              <a:rPr lang="en-US" dirty="0" smtClean="0"/>
              <a:t>in the form of text, audio, webcam or drawing. </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3"/>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22" name="Title 1"/>
          <p:cNvSpPr>
            <a:spLocks noGrp="1"/>
          </p:cNvSpPr>
          <p:nvPr>
            <p:ph type="title"/>
          </p:nvPr>
        </p:nvSpPr>
        <p:spPr>
          <a:xfrm>
            <a:off x="991393" y="661195"/>
            <a:ext cx="7313613" cy="868362"/>
          </a:xfrm>
        </p:spPr>
        <p:txBody>
          <a:bodyPr/>
          <a:lstStyle/>
          <a:p>
            <a:r>
              <a:rPr lang="en-US" sz="5200" b="1" dirty="0" smtClean="0">
                <a:solidFill>
                  <a:srgbClr val="AF0C0C"/>
                </a:solidFill>
              </a:rPr>
              <a:t>VoiceThread</a:t>
            </a:r>
            <a:endParaRPr lang="en-US" sz="52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oiceThread.png"/>
          <p:cNvPicPr>
            <a:picLocks noChangeAspect="1"/>
          </p:cNvPicPr>
          <p:nvPr/>
        </p:nvPicPr>
        <p:blipFill>
          <a:blip r:embed="rId2"/>
          <a:stretch>
            <a:fillRect/>
          </a:stretch>
        </p:blipFill>
        <p:spPr>
          <a:xfrm>
            <a:off x="991393" y="2229840"/>
            <a:ext cx="5278284" cy="3834835"/>
          </a:xfrm>
          <a:prstGeom prst="rect">
            <a:avLst/>
          </a:prstGeom>
        </p:spPr>
      </p:pic>
      <p:sp>
        <p:nvSpPr>
          <p:cNvPr id="7" name="Content Placeholder 2"/>
          <p:cNvSpPr txBox="1">
            <a:spLocks/>
          </p:cNvSpPr>
          <p:nvPr/>
        </p:nvSpPr>
        <p:spPr>
          <a:xfrm>
            <a:off x="7313614" y="2438399"/>
            <a:ext cx="1579907" cy="495300"/>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chor="ctr">
            <a:normAutofit/>
          </a:bodyPr>
          <a:lstStyle/>
          <a:p>
            <a:pPr marL="463550" marR="0" lvl="0" indent="-463550" algn="ctr" defTabSz="914400" rtl="0" eaLnBrk="1" fontAlgn="auto" latinLnBrk="0" hangingPunct="1">
              <a:lnSpc>
                <a:spcPct val="100000"/>
              </a:lnSpc>
              <a:spcBef>
                <a:spcPts val="2000"/>
              </a:spcBef>
              <a:spcAft>
                <a:spcPts val="0"/>
              </a:spcAft>
              <a:buClrTx/>
              <a:buSzPct val="90000"/>
              <a:buFontTx/>
              <a:buNone/>
              <a:tabLst/>
              <a:defRPr/>
            </a:pPr>
            <a:r>
              <a:rPr kumimoji="0" lang="en-US" b="1" i="0" u="none" kern="1200" cap="none" spc="0" normalizeH="0" baseline="0" noProof="0" dirty="0" smtClean="0">
                <a:ln>
                  <a:noFill/>
                </a:ln>
                <a:solidFill>
                  <a:schemeClr val="tx1"/>
                </a:solidFill>
                <a:effectLst/>
                <a:uLnTx/>
                <a:uFillTx/>
                <a:latin typeface="+mn-lt"/>
                <a:ea typeface="+mn-ea"/>
                <a:cs typeface="+mn-cs"/>
              </a:rPr>
              <a:t>Digital Story</a:t>
            </a:r>
          </a:p>
        </p:txBody>
      </p:sp>
      <p:sp>
        <p:nvSpPr>
          <p:cNvPr id="8" name="Content Placeholder 2"/>
          <p:cNvSpPr txBox="1">
            <a:spLocks/>
          </p:cNvSpPr>
          <p:nvPr/>
        </p:nvSpPr>
        <p:spPr>
          <a:xfrm>
            <a:off x="7313614" y="3416580"/>
            <a:ext cx="1581493" cy="1028701"/>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chor="ctr">
            <a:noAutofit/>
          </a:bodyPr>
          <a:lstStyle/>
          <a:p>
            <a:pPr marR="0" lvl="0" algn="ctr" defTabSz="914400" rtl="0" eaLnBrk="1" fontAlgn="auto" latinLnBrk="0" hangingPunct="1">
              <a:lnSpc>
                <a:spcPct val="100000"/>
              </a:lnSpc>
              <a:spcBef>
                <a:spcPts val="2000"/>
              </a:spcBef>
              <a:spcAft>
                <a:spcPts val="0"/>
              </a:spcAft>
              <a:buClrTx/>
              <a:buSzPct val="90000"/>
              <a:buFontTx/>
              <a:buNone/>
              <a:tabLst/>
              <a:defRPr/>
            </a:pPr>
            <a:r>
              <a:rPr lang="en-US" sz="1600" b="1" noProof="0" dirty="0" smtClean="0">
                <a:solidFill>
                  <a:schemeClr val="tx1"/>
                </a:solidFill>
              </a:rPr>
              <a:t> Comments can be viewed by </a:t>
            </a:r>
            <a:r>
              <a:rPr lang="en-US" sz="1600" b="1" dirty="0" smtClean="0">
                <a:solidFill>
                  <a:schemeClr val="tx1"/>
                </a:solidFill>
              </a:rPr>
              <a:t>clicking on users</a:t>
            </a:r>
            <a:endParaRPr kumimoji="0" lang="en-US" sz="1600" b="1"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2" name="Straight Arrow Connector 11"/>
          <p:cNvCxnSpPr/>
          <p:nvPr/>
        </p:nvCxnSpPr>
        <p:spPr>
          <a:xfrm rot="10800000" flipV="1">
            <a:off x="4201242" y="2743200"/>
            <a:ext cx="2885358" cy="1219202"/>
          </a:xfrm>
          <a:prstGeom prst="straightConnector1">
            <a:avLst/>
          </a:prstGeom>
          <a:ln w="92075">
            <a:tailEnd type="arrow"/>
          </a:ln>
        </p:spPr>
        <p:style>
          <a:lnRef idx="2">
            <a:schemeClr val="accent1"/>
          </a:lnRef>
          <a:fillRef idx="0">
            <a:schemeClr val="accent1"/>
          </a:fillRef>
          <a:effectRef idx="1">
            <a:schemeClr val="accent1"/>
          </a:effectRef>
          <a:fontRef idx="minor">
            <a:schemeClr val="tx1"/>
          </a:fontRef>
        </p:style>
      </p:cxnSp>
      <p:sp>
        <p:nvSpPr>
          <p:cNvPr id="16" name="Content Placeholder 2"/>
          <p:cNvSpPr txBox="1">
            <a:spLocks/>
          </p:cNvSpPr>
          <p:nvPr/>
        </p:nvSpPr>
        <p:spPr>
          <a:xfrm>
            <a:off x="7315200" y="4800600"/>
            <a:ext cx="1579907" cy="1187875"/>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chor="ctr">
            <a:noAutofit/>
          </a:bodyPr>
          <a:lstStyle/>
          <a:p>
            <a:pPr marR="0" lvl="0" algn="ctr" defTabSz="914400" rtl="0" eaLnBrk="1" fontAlgn="auto" latinLnBrk="0" hangingPunct="1">
              <a:lnSpc>
                <a:spcPct val="100000"/>
              </a:lnSpc>
              <a:spcBef>
                <a:spcPts val="2000"/>
              </a:spcBef>
              <a:spcAft>
                <a:spcPts val="0"/>
              </a:spcAft>
              <a:buClrTx/>
              <a:buSzPct val="90000"/>
              <a:buFontTx/>
              <a:buNone/>
              <a:tabLst/>
              <a:defRPr/>
            </a:pPr>
            <a:r>
              <a:rPr kumimoji="0" lang="en-US" sz="1600" b="1" i="0" u="none" kern="1200" cap="none" spc="0" normalizeH="0" baseline="0" noProof="0" dirty="0" smtClean="0">
                <a:ln>
                  <a:noFill/>
                </a:ln>
                <a:solidFill>
                  <a:schemeClr val="tx1"/>
                </a:solidFill>
                <a:effectLst/>
                <a:uLnTx/>
                <a:uFillTx/>
                <a:latin typeface="+mn-lt"/>
                <a:ea typeface="+mn-ea"/>
                <a:cs typeface="+mn-cs"/>
              </a:rPr>
              <a:t>Buttons for recording/uploading comments</a:t>
            </a:r>
          </a:p>
        </p:txBody>
      </p:sp>
      <p:cxnSp>
        <p:nvCxnSpPr>
          <p:cNvPr id="20" name="Straight Arrow Connector 19"/>
          <p:cNvCxnSpPr/>
          <p:nvPr/>
        </p:nvCxnSpPr>
        <p:spPr>
          <a:xfrm rot="10800000">
            <a:off x="6269677" y="3683283"/>
            <a:ext cx="816922" cy="123824"/>
          </a:xfrm>
          <a:prstGeom prst="straightConnector1">
            <a:avLst/>
          </a:prstGeom>
          <a:ln w="53975">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rot="10800000" flipV="1">
            <a:off x="6324600" y="4145669"/>
            <a:ext cx="762000" cy="299611"/>
          </a:xfrm>
          <a:prstGeom prst="straightConnector1">
            <a:avLst/>
          </a:prstGeom>
          <a:ln w="53975">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rot="10800000" flipV="1">
            <a:off x="4391438" y="5499665"/>
            <a:ext cx="2695162" cy="1"/>
          </a:xfrm>
          <a:prstGeom prst="straightConnector1">
            <a:avLst/>
          </a:prstGeom>
          <a:ln w="92075">
            <a:tailEnd type="arrow"/>
          </a:ln>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820994" y="6193422"/>
            <a:ext cx="7484012" cy="457201"/>
            <a:chOff x="820994" y="6193422"/>
            <a:chExt cx="7484012" cy="457201"/>
          </a:xfrm>
        </p:grpSpPr>
        <p:grpSp>
          <p:nvGrpSpPr>
            <p:cNvPr id="19" name="Group 6"/>
            <p:cNvGrpSpPr/>
            <p:nvPr/>
          </p:nvGrpSpPr>
          <p:grpSpPr>
            <a:xfrm>
              <a:off x="820994" y="6193422"/>
              <a:ext cx="7484012" cy="457201"/>
              <a:chOff x="-27653" y="5943599"/>
              <a:chExt cx="3742006" cy="457201"/>
            </a:xfrm>
          </p:grpSpPr>
          <p:sp>
            <p:nvSpPr>
              <p:cNvPr id="23" name="Action Button: Home 2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Left Arrow 24"/>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Left Arrow 25"/>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2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2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28" name="Group 27"/>
          <p:cNvGrpSpPr/>
          <p:nvPr/>
        </p:nvGrpSpPr>
        <p:grpSpPr>
          <a:xfrm>
            <a:off x="218549" y="290255"/>
            <a:ext cx="1239302" cy="1753253"/>
            <a:chOff x="381000" y="495836"/>
            <a:chExt cx="1239302" cy="1753253"/>
          </a:xfrm>
        </p:grpSpPr>
        <p:pic>
          <p:nvPicPr>
            <p:cNvPr id="29" name="Content Placeholder 6" descr="Digital Storytelling.jpg"/>
            <p:cNvPicPr>
              <a:picLocks noChangeAspect="1"/>
            </p:cNvPicPr>
            <p:nvPr/>
          </p:nvPicPr>
          <p:blipFill>
            <a:blip r:embed="rId3"/>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30" name="Group 4"/>
            <p:cNvGrpSpPr/>
            <p:nvPr/>
          </p:nvGrpSpPr>
          <p:grpSpPr>
            <a:xfrm>
              <a:off x="401101" y="1632346"/>
              <a:ext cx="1219201" cy="616743"/>
              <a:chOff x="381000" y="1676400"/>
              <a:chExt cx="1219201" cy="616743"/>
            </a:xfrm>
          </p:grpSpPr>
          <p:sp>
            <p:nvSpPr>
              <p:cNvPr id="31"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32"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33" name="Title 1"/>
          <p:cNvSpPr txBox="1">
            <a:spLocks/>
          </p:cNvSpPr>
          <p:nvPr/>
        </p:nvSpPr>
        <p:spPr>
          <a:xfrm>
            <a:off x="991393" y="661195"/>
            <a:ext cx="73136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200" b="1" i="0" u="none" strike="noStrike" kern="1200" cap="none" spc="0" normalizeH="0" baseline="0" noProof="0" dirty="0" smtClean="0">
                <a:ln>
                  <a:noFill/>
                </a:ln>
                <a:solidFill>
                  <a:srgbClr val="AF0C0C"/>
                </a:solidFill>
                <a:effectLst/>
                <a:uLnTx/>
                <a:uFillTx/>
                <a:latin typeface="+mj-lt"/>
                <a:ea typeface="+mj-ea"/>
                <a:cs typeface="+mj-cs"/>
              </a:rPr>
              <a:t>VoiceThread</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5200" b="1" dirty="0" smtClean="0">
                <a:solidFill>
                  <a:srgbClr val="AF0C0C"/>
                </a:solidFill>
                <a:latin typeface="+mj-lt"/>
                <a:ea typeface="+mj-ea"/>
                <a:cs typeface="+mj-cs"/>
              </a:rPr>
              <a:t>Interface</a:t>
            </a:r>
            <a:endParaRPr kumimoji="0" lang="en-US" sz="52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994" y="661195"/>
            <a:ext cx="7313613" cy="868362"/>
          </a:xfrm>
        </p:spPr>
        <p:txBody>
          <a:bodyPr/>
          <a:lstStyle/>
          <a:p>
            <a:r>
              <a:rPr lang="en-US" sz="5200" b="1" dirty="0" smtClean="0">
                <a:solidFill>
                  <a:srgbClr val="AF0C0C"/>
                </a:solidFill>
              </a:rPr>
              <a:t>VoiceThread</a:t>
            </a:r>
            <a:endParaRPr lang="en-US" sz="5200" b="1" dirty="0">
              <a:solidFill>
                <a:srgbClr val="AF0C0C"/>
              </a:solidFill>
            </a:endParaRPr>
          </a:p>
        </p:txBody>
      </p:sp>
      <p:sp>
        <p:nvSpPr>
          <p:cNvPr id="3" name="Content Placeholder 2"/>
          <p:cNvSpPr>
            <a:spLocks noGrp="1"/>
          </p:cNvSpPr>
          <p:nvPr>
            <p:ph idx="1"/>
          </p:nvPr>
        </p:nvSpPr>
        <p:spPr>
          <a:xfrm>
            <a:off x="647700" y="2438400"/>
            <a:ext cx="7848600" cy="3522662"/>
          </a:xfrm>
        </p:spPr>
        <p:txBody>
          <a:bodyPr>
            <a:normAutofit/>
          </a:bodyPr>
          <a:lstStyle/>
          <a:p>
            <a:r>
              <a:rPr lang="en-US" dirty="0" smtClean="0"/>
              <a:t>VoiceThread, while not allowing for interactive discussion (students cannot choose to respond directly to another user’s comment), allows for reflective responses. </a:t>
            </a:r>
          </a:p>
          <a:p>
            <a:r>
              <a:rPr lang="en-US" dirty="0" smtClean="0"/>
              <a:t>Students can share either individual images that they would like to reflect on, or share their entire digital story. </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763984"/>
            <a:ext cx="7313613" cy="868362"/>
          </a:xfrm>
        </p:spPr>
        <p:txBody>
          <a:bodyPr/>
          <a:lstStyle/>
          <a:p>
            <a:r>
              <a:rPr lang="en-US" sz="5200" b="1" dirty="0" smtClean="0">
                <a:solidFill>
                  <a:srgbClr val="AF0C0C"/>
                </a:solidFill>
              </a:rPr>
              <a:t>Playing with </a:t>
            </a:r>
            <a:br>
              <a:rPr lang="en-US" sz="5200" b="1" dirty="0" smtClean="0">
                <a:solidFill>
                  <a:srgbClr val="AF0C0C"/>
                </a:solidFill>
              </a:rPr>
            </a:br>
            <a:r>
              <a:rPr lang="en-US" sz="5200" b="1" dirty="0" smtClean="0">
                <a:solidFill>
                  <a:srgbClr val="AF0C0C"/>
                </a:solidFill>
              </a:rPr>
              <a:t>Layers of Media</a:t>
            </a:r>
            <a:endParaRPr lang="en-US" sz="5200" b="1" dirty="0">
              <a:solidFill>
                <a:srgbClr val="AF0C0C"/>
              </a:solidFill>
            </a:endParaRPr>
          </a:p>
        </p:txBody>
      </p:sp>
      <p:sp>
        <p:nvSpPr>
          <p:cNvPr id="3" name="Content Placeholder 2"/>
          <p:cNvSpPr>
            <a:spLocks noGrp="1"/>
          </p:cNvSpPr>
          <p:nvPr>
            <p:ph idx="1"/>
          </p:nvPr>
        </p:nvSpPr>
        <p:spPr>
          <a:xfrm>
            <a:off x="838200" y="2249089"/>
            <a:ext cx="7848600" cy="4056062"/>
          </a:xfrm>
        </p:spPr>
        <p:txBody>
          <a:bodyPr>
            <a:normAutofit/>
          </a:bodyPr>
          <a:lstStyle/>
          <a:p>
            <a:r>
              <a:rPr lang="en-US" sz="2100" dirty="0" smtClean="0"/>
              <a:t>Another way students can reflect is by noticing how different layers of media (e.g., audio narration vs. still images) in their digital stories convey different meanings.</a:t>
            </a:r>
          </a:p>
          <a:p>
            <a:r>
              <a:rPr lang="en-US" sz="2100" dirty="0" smtClean="0"/>
              <a:t>As an example, one woman created a digital story about her decision to move away from her mother in China to pursue a life in Canada.</a:t>
            </a:r>
            <a:r>
              <a:rPr lang="en-US" sz="2100" dirty="0" smtClean="0">
                <a:solidFill>
                  <a:schemeClr val="accent3">
                    <a:lumMod val="60000"/>
                    <a:lumOff val="40000"/>
                  </a:schemeClr>
                </a:solidFill>
              </a:rPr>
              <a:t> </a:t>
            </a:r>
            <a:r>
              <a:rPr lang="en-US" sz="2100" dirty="0" smtClean="0">
                <a:solidFill>
                  <a:schemeClr val="accent4"/>
                </a:solidFill>
              </a:rPr>
              <a:t>“…as she describes to her mother in the voice-over her reasons for wanting to come to Canada we are shown image after image of China, images that seem to stand in contrast to the narrator’s insistence on her journey to what she calls ‘the new world’,” (Rose, 2009, 216). </a:t>
            </a:r>
          </a:p>
          <a:p>
            <a:pPr>
              <a:buNone/>
            </a:pPr>
            <a:endParaRPr lang="en-US" sz="2100" dirty="0" smtClean="0">
              <a:solidFill>
                <a:srgbClr val="000000"/>
              </a:solidFill>
            </a:endParaRP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14600"/>
            <a:ext cx="7848600" cy="4056062"/>
          </a:xfrm>
        </p:spPr>
        <p:txBody>
          <a:bodyPr>
            <a:normAutofit/>
          </a:bodyPr>
          <a:lstStyle/>
          <a:p>
            <a:r>
              <a:rPr lang="en-US" dirty="0" smtClean="0">
                <a:solidFill>
                  <a:srgbClr val="000000"/>
                </a:solidFill>
              </a:rPr>
              <a:t>Students are often unconscious of the different stories that they simultaneously tell. </a:t>
            </a:r>
          </a:p>
          <a:p>
            <a:r>
              <a:rPr lang="en-US" dirty="0" smtClean="0">
                <a:solidFill>
                  <a:srgbClr val="000000"/>
                </a:solidFill>
              </a:rPr>
              <a:t>One way of making them conscious is by asking them to watch/present their story with one layer of media removed. For instance, ask students to play their digital story with their audio narration muted. </a:t>
            </a:r>
            <a:r>
              <a:rPr lang="en-US" dirty="0" smtClean="0">
                <a:solidFill>
                  <a:schemeClr val="accent1"/>
                </a:solidFill>
              </a:rPr>
              <a:t>Students may be very surprised to discover that their stories are more layered and complex than they were aware!</a:t>
            </a:r>
          </a:p>
        </p:txBody>
      </p:sp>
      <p:grpSp>
        <p:nvGrpSpPr>
          <p:cNvPr id="11" name="Group 10"/>
          <p:cNvGrpSpPr/>
          <p:nvPr/>
        </p:nvGrpSpPr>
        <p:grpSpPr>
          <a:xfrm>
            <a:off x="820994" y="6193422"/>
            <a:ext cx="7484012" cy="457201"/>
            <a:chOff x="820994" y="6193422"/>
            <a:chExt cx="7484012" cy="457201"/>
          </a:xfrm>
        </p:grpSpPr>
        <p:grpSp>
          <p:nvGrpSpPr>
            <p:cNvPr id="12"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8" name="Group 17"/>
          <p:cNvGrpSpPr/>
          <p:nvPr/>
        </p:nvGrpSpPr>
        <p:grpSpPr>
          <a:xfrm>
            <a:off x="218549" y="290255"/>
            <a:ext cx="1239302" cy="1753253"/>
            <a:chOff x="381000" y="495836"/>
            <a:chExt cx="1239302" cy="1753253"/>
          </a:xfrm>
        </p:grpSpPr>
        <p:pic>
          <p:nvPicPr>
            <p:cNvPr id="19"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4"/>
            <p:cNvGrpSpPr/>
            <p:nvPr/>
          </p:nvGrpSpPr>
          <p:grpSpPr>
            <a:xfrm>
              <a:off x="401101" y="1632346"/>
              <a:ext cx="1219201" cy="616743"/>
              <a:chOff x="381000" y="1676400"/>
              <a:chExt cx="1219201" cy="616743"/>
            </a:xfrm>
          </p:grpSpPr>
          <p:sp>
            <p:nvSpPr>
              <p:cNvPr id="21"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2"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
        <p:nvSpPr>
          <p:cNvPr id="24" name="Title 1"/>
          <p:cNvSpPr>
            <a:spLocks noGrp="1"/>
          </p:cNvSpPr>
          <p:nvPr>
            <p:ph type="title"/>
          </p:nvPr>
        </p:nvSpPr>
        <p:spPr>
          <a:xfrm>
            <a:off x="991393" y="763984"/>
            <a:ext cx="7313613" cy="868362"/>
          </a:xfrm>
        </p:spPr>
        <p:txBody>
          <a:bodyPr/>
          <a:lstStyle/>
          <a:p>
            <a:r>
              <a:rPr lang="en-US" sz="5200" b="1" dirty="0" smtClean="0">
                <a:solidFill>
                  <a:srgbClr val="AF0C0C"/>
                </a:solidFill>
              </a:rPr>
              <a:t>Playing with </a:t>
            </a:r>
            <a:br>
              <a:rPr lang="en-US" sz="5200" b="1" dirty="0" smtClean="0">
                <a:solidFill>
                  <a:srgbClr val="AF0C0C"/>
                </a:solidFill>
              </a:rPr>
            </a:br>
            <a:r>
              <a:rPr lang="en-US" sz="5200" b="1" dirty="0" smtClean="0">
                <a:solidFill>
                  <a:srgbClr val="AF0C0C"/>
                </a:solidFill>
              </a:rPr>
              <a:t>Layers of Media</a:t>
            </a:r>
            <a:endParaRPr lang="en-US" sz="52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fourth element of transformative storytelling to see how digital storytelling supports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800" b="1"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18" name="Group 17"/>
          <p:cNvGrpSpPr/>
          <p:nvPr/>
        </p:nvGrpSpPr>
        <p:grpSpPr>
          <a:xfrm>
            <a:off x="218549" y="290255"/>
            <a:ext cx="1239302" cy="1753253"/>
            <a:chOff x="381000" y="495836"/>
            <a:chExt cx="1239302" cy="1753253"/>
          </a:xfrm>
        </p:grpSpPr>
        <p:pic>
          <p:nvPicPr>
            <p:cNvPr id="22"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3" name="Group 4"/>
            <p:cNvGrpSpPr/>
            <p:nvPr/>
          </p:nvGrpSpPr>
          <p:grpSpPr>
            <a:xfrm>
              <a:off x="401101" y="1632346"/>
              <a:ext cx="1219201" cy="616743"/>
              <a:chOff x="381000" y="1676400"/>
              <a:chExt cx="1219201" cy="616743"/>
            </a:xfrm>
          </p:grpSpPr>
          <p:sp>
            <p:nvSpPr>
              <p:cNvPr id="24"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5"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4" end="4"/>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Transforming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Digital Storytelling</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6776"/>
            <a:ext cx="7313613" cy="868362"/>
          </a:xfrm>
        </p:spPr>
        <p:txBody>
          <a:bodyPr/>
          <a:lstStyle/>
          <a:p>
            <a:r>
              <a:rPr lang="en-US" sz="5200" b="1" dirty="0" smtClean="0">
                <a:solidFill>
                  <a:srgbClr val="AF0C0C"/>
                </a:solidFill>
              </a:rPr>
              <a:t>Transforming </a:t>
            </a:r>
            <a:br>
              <a:rPr lang="en-US" sz="5200" b="1" dirty="0" smtClean="0">
                <a:solidFill>
                  <a:srgbClr val="AF0C0C"/>
                </a:solidFill>
              </a:rPr>
            </a:br>
            <a:r>
              <a:rPr lang="en-US" sz="5200" b="1" dirty="0" smtClean="0">
                <a:solidFill>
                  <a:srgbClr val="AF0C0C"/>
                </a:solidFill>
              </a:rPr>
              <a:t>the Story</a:t>
            </a:r>
            <a:endParaRPr lang="en-US" sz="5200" b="1" dirty="0">
              <a:solidFill>
                <a:srgbClr val="AF0C0C"/>
              </a:solidFill>
            </a:endParaRPr>
          </a:p>
        </p:txBody>
      </p:sp>
      <p:sp>
        <p:nvSpPr>
          <p:cNvPr id="3" name="Content Placeholder 2"/>
          <p:cNvSpPr>
            <a:spLocks noGrp="1"/>
          </p:cNvSpPr>
          <p:nvPr>
            <p:ph idx="1"/>
          </p:nvPr>
        </p:nvSpPr>
        <p:spPr>
          <a:xfrm>
            <a:off x="838200" y="1735138"/>
            <a:ext cx="7848600" cy="3522662"/>
          </a:xfrm>
        </p:spPr>
        <p:txBody>
          <a:bodyPr>
            <a:normAutofit fontScale="92500"/>
          </a:bodyPr>
          <a:lstStyle/>
          <a:p>
            <a:pPr>
              <a:buNone/>
            </a:pPr>
            <a:endParaRPr lang="en-US" dirty="0" smtClean="0"/>
          </a:p>
          <a:p>
            <a:r>
              <a:rPr lang="en-US" dirty="0" smtClean="0"/>
              <a:t>Students often experience insight and new perspective from the mindful reflection exercises just described (sharing and feedback through </a:t>
            </a:r>
            <a:r>
              <a:rPr lang="en-US" dirty="0" err="1" smtClean="0"/>
              <a:t>Voicethread</a:t>
            </a:r>
            <a:r>
              <a:rPr lang="en-US" dirty="0" smtClean="0"/>
              <a:t> &amp; layers of media activity). </a:t>
            </a:r>
            <a:r>
              <a:rPr lang="en-US" dirty="0" smtClean="0">
                <a:solidFill>
                  <a:schemeClr val="accent1"/>
                </a:solidFill>
              </a:rPr>
              <a:t>Ask students to create new digital stories based on these insights. </a:t>
            </a:r>
          </a:p>
          <a:p>
            <a:r>
              <a:rPr lang="en-US" dirty="0" smtClean="0"/>
              <a:t>The digital form makes them easily accessible for students to access in the future. Encourage them to continually revisit, reflect on and revise their digital stories.  </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2"/>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13613" cy="868362"/>
          </a:xfrm>
        </p:spPr>
        <p:txBody>
          <a:bodyPr/>
          <a:lstStyle/>
          <a:p>
            <a:r>
              <a:rPr lang="en-US" sz="6000" b="1" dirty="0" smtClean="0"/>
              <a:t>Wikis</a:t>
            </a:r>
            <a:endParaRPr lang="en-US" sz="6000" b="1" dirty="0"/>
          </a:p>
        </p:txBody>
      </p:sp>
      <p:pic>
        <p:nvPicPr>
          <p:cNvPr id="6" name="Content Placeholder 3" descr="Picture 2.png"/>
          <p:cNvPicPr>
            <a:picLocks noChangeAspect="1"/>
          </p:cNvPicPr>
          <p:nvPr/>
        </p:nvPicPr>
        <p:blipFill>
          <a:blip r:embed="rId2"/>
          <a:srcRect l="5580" t="20816" r="908" b="12636"/>
          <a:stretch>
            <a:fillRect/>
          </a:stretch>
        </p:blipFill>
        <p:spPr>
          <a:xfrm>
            <a:off x="518366" y="2133600"/>
            <a:ext cx="7709647" cy="304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362200"/>
            <a:ext cx="8382000" cy="4056062"/>
          </a:xfrm>
        </p:spPr>
        <p:txBody>
          <a:bodyPr>
            <a:normAutofit/>
          </a:bodyPr>
          <a:lstStyle/>
          <a:p>
            <a:r>
              <a:rPr lang="en-US" dirty="0" smtClean="0"/>
              <a:t>A wiki is a web document (made up of a network of different pages created by its users) that a group of people edit together.</a:t>
            </a:r>
          </a:p>
          <a:p>
            <a:r>
              <a:rPr lang="en-US" dirty="0" smtClean="0"/>
              <a:t>Several </a:t>
            </a:r>
            <a:r>
              <a:rPr lang="en-US" dirty="0" smtClean="0">
                <a:hlinkClick r:id="rId2" action="ppaction://hlinksldjump"/>
              </a:rPr>
              <a:t>free wiki programs </a:t>
            </a:r>
            <a:r>
              <a:rPr lang="en-US" dirty="0" smtClean="0"/>
              <a:t>are geared toward educators.</a:t>
            </a:r>
          </a:p>
        </p:txBody>
      </p:sp>
      <p:grpSp>
        <p:nvGrpSpPr>
          <p:cNvPr id="15" name="Group 14"/>
          <p:cNvGrpSpPr/>
          <p:nvPr/>
        </p:nvGrpSpPr>
        <p:grpSpPr>
          <a:xfrm>
            <a:off x="-533400" y="209324"/>
            <a:ext cx="2970213" cy="2042771"/>
            <a:chOff x="-533400" y="209324"/>
            <a:chExt cx="2970213" cy="2042771"/>
          </a:xfrm>
        </p:grpSpPr>
        <p:pic>
          <p:nvPicPr>
            <p:cNvPr id="7" name="Content Placeholder 3" descr="Picture 2.png"/>
            <p:cNvPicPr>
              <a:picLocks noChangeAspect="1"/>
            </p:cNvPicPr>
            <p:nvPr/>
          </p:nvPicPr>
          <p:blipFill>
            <a:blip r:embed="rId3"/>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17" name="Title 1"/>
          <p:cNvSpPr>
            <a:spLocks noGrp="1"/>
          </p:cNvSpPr>
          <p:nvPr>
            <p:ph type="title"/>
          </p:nvPr>
        </p:nvSpPr>
        <p:spPr>
          <a:xfrm>
            <a:off x="820994" y="701676"/>
            <a:ext cx="7313613" cy="868362"/>
          </a:xfrm>
        </p:spPr>
        <p:txBody>
          <a:bodyPr>
            <a:noAutofit/>
          </a:bodyPr>
          <a:lstStyle/>
          <a:p>
            <a:r>
              <a:rPr lang="en-US" sz="5200" b="1" dirty="0" smtClean="0">
                <a:solidFill>
                  <a:srgbClr val="AF0C0C"/>
                </a:solidFill>
              </a:rPr>
              <a:t>Introduction</a:t>
            </a:r>
            <a:endParaRPr lang="en-US" sz="52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994" y="701676"/>
            <a:ext cx="7313613" cy="868362"/>
          </a:xfrm>
        </p:spPr>
        <p:txBody>
          <a:bodyPr>
            <a:noAutofit/>
          </a:bodyPr>
          <a:lstStyle/>
          <a:p>
            <a:r>
              <a:rPr lang="en-US" sz="5200" b="1" dirty="0" smtClean="0">
                <a:solidFill>
                  <a:srgbClr val="AF0C0C"/>
                </a:solidFill>
              </a:rPr>
              <a:t>Introduction</a:t>
            </a:r>
            <a:endParaRPr lang="en-US" sz="5200" b="1" dirty="0">
              <a:solidFill>
                <a:srgbClr val="AF0C0C"/>
              </a:solidFill>
            </a:endParaRPr>
          </a:p>
        </p:txBody>
      </p:sp>
      <p:sp>
        <p:nvSpPr>
          <p:cNvPr id="3" name="Content Placeholder 2"/>
          <p:cNvSpPr>
            <a:spLocks noGrp="1"/>
          </p:cNvSpPr>
          <p:nvPr>
            <p:ph idx="1"/>
          </p:nvPr>
        </p:nvSpPr>
        <p:spPr>
          <a:xfrm>
            <a:off x="609600" y="2362200"/>
            <a:ext cx="8382000" cy="4056062"/>
          </a:xfrm>
        </p:spPr>
        <p:txBody>
          <a:bodyPr>
            <a:normAutofit/>
          </a:bodyPr>
          <a:lstStyle/>
          <a:p>
            <a:r>
              <a:rPr lang="en-US" b="1" dirty="0" smtClean="0"/>
              <a:t>There are 3 basic functions:</a:t>
            </a:r>
          </a:p>
          <a:p>
            <a:pPr lvl="1"/>
            <a:r>
              <a:rPr lang="en-US" b="1" dirty="0" smtClean="0"/>
              <a:t>Editing </a:t>
            </a:r>
            <a:r>
              <a:rPr lang="en-US" dirty="0" smtClean="0"/>
              <a:t>– students can create, organize and edit a network of web documents, including pages that a fellow student created.</a:t>
            </a:r>
          </a:p>
          <a:p>
            <a:pPr lvl="1"/>
            <a:r>
              <a:rPr lang="en-US" b="1" dirty="0" smtClean="0"/>
              <a:t>History </a:t>
            </a:r>
            <a:r>
              <a:rPr lang="en-US" dirty="0" smtClean="0"/>
              <a:t>– students can view the history of all edits for any given page, allowing them to view how their story evolved. </a:t>
            </a:r>
          </a:p>
          <a:p>
            <a:pPr lvl="1"/>
            <a:r>
              <a:rPr lang="en-US" b="1" dirty="0" smtClean="0"/>
              <a:t>Chat </a:t>
            </a:r>
            <a:r>
              <a:rPr lang="en-US" dirty="0" smtClean="0"/>
              <a:t>– in addition to writing comments on the wiki pages, students can use the live-chat function available in most wikis.</a:t>
            </a: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362200"/>
            <a:ext cx="8382000" cy="4056062"/>
          </a:xfrm>
        </p:spPr>
        <p:txBody>
          <a:bodyPr>
            <a:normAutofit/>
          </a:bodyPr>
          <a:lstStyle/>
          <a:p>
            <a:r>
              <a:rPr lang="en-US" b="1" dirty="0" smtClean="0"/>
              <a:t>Wiki platforms are intuitive and easy to use. Editing a page is much like working on a word document:</a:t>
            </a:r>
            <a:endParaRPr lang="en-US" dirty="0" smtClean="0"/>
          </a:p>
        </p:txBody>
      </p:sp>
      <p:pic>
        <p:nvPicPr>
          <p:cNvPr id="5" name="Picture 4" descr="Wiki Edit Page Image.png"/>
          <p:cNvPicPr>
            <a:picLocks noChangeAspect="1"/>
          </p:cNvPicPr>
          <p:nvPr/>
        </p:nvPicPr>
        <p:blipFill>
          <a:blip r:embed="rId2"/>
          <a:srcRect b="15388"/>
          <a:stretch>
            <a:fillRect/>
          </a:stretch>
        </p:blipFill>
        <p:spPr>
          <a:xfrm>
            <a:off x="609600" y="3579473"/>
            <a:ext cx="7924800" cy="20910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533400" y="209324"/>
            <a:ext cx="2970213" cy="2042771"/>
            <a:chOff x="-533400" y="209324"/>
            <a:chExt cx="2970213" cy="2042771"/>
          </a:xfrm>
        </p:grpSpPr>
        <p:pic>
          <p:nvPicPr>
            <p:cNvPr id="18" name="Content Placeholder 3" descr="Picture 2.png"/>
            <p:cNvPicPr>
              <a:picLocks noChangeAspect="1"/>
            </p:cNvPicPr>
            <p:nvPr/>
          </p:nvPicPr>
          <p:blipFill>
            <a:blip r:embed="rId3"/>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
        <p:nvSpPr>
          <p:cNvPr id="21" name="Title 1"/>
          <p:cNvSpPr txBox="1">
            <a:spLocks/>
          </p:cNvSpPr>
          <p:nvPr/>
        </p:nvSpPr>
        <p:spPr>
          <a:xfrm>
            <a:off x="820994" y="701676"/>
            <a:ext cx="73136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200" b="1" i="0" u="none" strike="noStrike" kern="1200" cap="none" spc="0" normalizeH="0" baseline="0" noProof="0" dirty="0" smtClean="0">
                <a:ln>
                  <a:noFill/>
                </a:ln>
                <a:solidFill>
                  <a:srgbClr val="AF0C0C"/>
                </a:solidFill>
                <a:effectLst/>
                <a:uLnTx/>
                <a:uFillTx/>
                <a:latin typeface="+mj-lt"/>
                <a:ea typeface="+mj-ea"/>
                <a:cs typeface="+mj-cs"/>
              </a:rPr>
              <a:t>Introduction</a:t>
            </a:r>
            <a:endParaRPr kumimoji="0" lang="en-US" sz="5200" b="1" i="0" u="none" strike="noStrike" kern="1200" cap="none" spc="0" normalizeH="0" baseline="0" noProof="0" dirty="0">
              <a:ln>
                <a:noFill/>
              </a:ln>
              <a:solidFill>
                <a:srgbClr val="AF0C0C"/>
              </a:solidFill>
              <a:effectLst/>
              <a:uLnTx/>
              <a:uFillTx/>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362200"/>
            <a:ext cx="7924800" cy="4056062"/>
          </a:xfrm>
        </p:spPr>
        <p:txBody>
          <a:bodyPr>
            <a:normAutofit/>
          </a:bodyPr>
          <a:lstStyle/>
          <a:p>
            <a:r>
              <a:rPr lang="en-US" b="1" dirty="0" smtClean="0"/>
              <a:t>Wikis are an ideal place for students to enrich one another’s stories with multiple possibilities and perspectives: </a:t>
            </a:r>
          </a:p>
          <a:p>
            <a:pPr lvl="1"/>
            <a:r>
              <a:rPr lang="en-US" dirty="0" smtClean="0"/>
              <a:t>The digital format allows and encourages frequent collaborative story revision.</a:t>
            </a:r>
          </a:p>
          <a:p>
            <a:pPr lvl="1"/>
            <a:r>
              <a:rPr lang="en-US" dirty="0" smtClean="0"/>
              <a:t>Students can provide each other with a variety of in-depth feedback in the form of chat, documents, links or photos.</a:t>
            </a:r>
          </a:p>
          <a:p>
            <a:pPr lvl="1"/>
            <a:r>
              <a:rPr lang="en-US" dirty="0" smtClean="0"/>
              <a:t>Students have easy access to one another’s stories.  </a:t>
            </a:r>
          </a:p>
          <a:p>
            <a:pPr lvl="1"/>
            <a:endParaRPr lang="en-US" dirty="0" smtClean="0"/>
          </a:p>
          <a:p>
            <a:pPr lvl="1"/>
            <a:endParaRPr lang="en-US" dirty="0" smtClean="0"/>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
        <p:nvSpPr>
          <p:cNvPr id="20" name="Title 1"/>
          <p:cNvSpPr>
            <a:spLocks noGrp="1"/>
          </p:cNvSpPr>
          <p:nvPr>
            <p:ph type="title"/>
          </p:nvPr>
        </p:nvSpPr>
        <p:spPr>
          <a:xfrm>
            <a:off x="820994" y="701676"/>
            <a:ext cx="7313613" cy="868362"/>
          </a:xfrm>
        </p:spPr>
        <p:txBody>
          <a:bodyPr>
            <a:noAutofit/>
          </a:bodyPr>
          <a:lstStyle/>
          <a:p>
            <a:r>
              <a:rPr lang="en-US" sz="5200" b="1" dirty="0" smtClean="0">
                <a:solidFill>
                  <a:srgbClr val="AF0C0C"/>
                </a:solidFill>
              </a:rPr>
              <a:t>Introduction</a:t>
            </a:r>
            <a:endParaRPr lang="en-US" sz="52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first element of transformative storytelling to see how wikis support it, or explore any of the four elements:</a:t>
            </a:r>
          </a:p>
          <a:p>
            <a:pPr lvl="1">
              <a:spcAft>
                <a:spcPts val="1200"/>
              </a:spcAft>
            </a:pPr>
            <a:r>
              <a:rPr lang="en-US" sz="2800" b="1"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4" name="Group 10"/>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8" name="Group 17"/>
          <p:cNvGrpSpPr/>
          <p:nvPr/>
        </p:nvGrpSpPr>
        <p:grpSpPr>
          <a:xfrm>
            <a:off x="-533400" y="209324"/>
            <a:ext cx="2970213" cy="2042771"/>
            <a:chOff x="-533400" y="209324"/>
            <a:chExt cx="2970213" cy="2042771"/>
          </a:xfrm>
        </p:grpSpPr>
        <p:pic>
          <p:nvPicPr>
            <p:cNvPr id="21"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
        <p:nvSpPr>
          <p:cNvPr id="24" name="Title 1"/>
          <p:cNvSpPr>
            <a:spLocks noGrp="1"/>
          </p:cNvSpPr>
          <p:nvPr>
            <p:ph type="title"/>
          </p:nvPr>
        </p:nvSpPr>
        <p:spPr>
          <a:xfrm>
            <a:off x="1600992" y="625476"/>
            <a:ext cx="5942807" cy="868362"/>
          </a:xfrm>
        </p:spPr>
        <p:txBody>
          <a:bodyPr>
            <a:noAutofit/>
          </a:bodyPr>
          <a:lstStyle/>
          <a:p>
            <a:r>
              <a:rPr lang="en-US" sz="4800" b="1" dirty="0" smtClean="0">
                <a:solidFill>
                  <a:srgbClr val="AF0C0C"/>
                </a:solidFill>
              </a:rPr>
              <a:t>Transformative Storytelling Elements</a:t>
            </a:r>
            <a:endParaRPr lang="en-US" sz="4800" b="1" dirty="0">
              <a:solidFill>
                <a:srgbClr val="AF0C0C"/>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1" end="1"/>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Creating Safety </a:t>
            </a:r>
            <a:br>
              <a:rPr lang="en-US" sz="5000" dirty="0" smtClean="0">
                <a:solidFill>
                  <a:srgbClr val="AF0C0C"/>
                </a:solidFill>
              </a:rPr>
            </a:br>
            <a:r>
              <a:rPr lang="en-US" dirty="0" smtClean="0">
                <a:solidFill>
                  <a:srgbClr val="AF0C0C"/>
                </a:solidFill>
              </a:rPr>
              <a:t>with</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Wikis</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701676"/>
            <a:ext cx="7313613" cy="868362"/>
          </a:xfrm>
        </p:spPr>
        <p:txBody>
          <a:bodyPr>
            <a:noAutofit/>
          </a:bodyPr>
          <a:lstStyle/>
          <a:p>
            <a:r>
              <a:rPr lang="en-US" sz="5200" b="1" dirty="0" smtClean="0">
                <a:solidFill>
                  <a:srgbClr val="AF0C0C"/>
                </a:solidFill>
              </a:rPr>
              <a:t>Co-Authoring </a:t>
            </a:r>
            <a:br>
              <a:rPr lang="en-US" sz="5200" b="1" dirty="0" smtClean="0">
                <a:solidFill>
                  <a:srgbClr val="AF0C0C"/>
                </a:solidFill>
              </a:rPr>
            </a:br>
            <a:r>
              <a:rPr lang="en-US" sz="5200" b="1" dirty="0" smtClean="0">
                <a:solidFill>
                  <a:srgbClr val="AF0C0C"/>
                </a:solidFill>
              </a:rPr>
              <a:t>&amp; Sharing</a:t>
            </a:r>
            <a:endParaRPr lang="en-US" sz="5200" b="1" dirty="0">
              <a:solidFill>
                <a:srgbClr val="AF0C0C"/>
              </a:solidFill>
            </a:endParaRPr>
          </a:p>
        </p:txBody>
      </p:sp>
      <p:sp>
        <p:nvSpPr>
          <p:cNvPr id="3" name="Content Placeholder 2"/>
          <p:cNvSpPr>
            <a:spLocks noGrp="1"/>
          </p:cNvSpPr>
          <p:nvPr>
            <p:ph idx="1"/>
          </p:nvPr>
        </p:nvSpPr>
        <p:spPr>
          <a:xfrm>
            <a:off x="762000" y="2362200"/>
            <a:ext cx="7924800" cy="4056062"/>
          </a:xfrm>
        </p:spPr>
        <p:txBody>
          <a:bodyPr>
            <a:normAutofit/>
          </a:bodyPr>
          <a:lstStyle/>
          <a:p>
            <a:r>
              <a:rPr lang="en-US" sz="2000" dirty="0" smtClean="0"/>
              <a:t>Students will not feel safe if they are disclosing information that is too personal or risky in nature. </a:t>
            </a:r>
          </a:p>
          <a:p>
            <a:r>
              <a:rPr lang="en-US" sz="2000" dirty="0" smtClean="0"/>
              <a:t>To address this fear, instructors can remind students that they do not need to share any stories that they do not feel comfortable or safe </a:t>
            </a:r>
            <a:r>
              <a:rPr lang="en-US" sz="2000" dirty="0" err="1" smtClean="0"/>
              <a:t>indisclosing</a:t>
            </a:r>
            <a:r>
              <a:rPr lang="en-US" sz="2000" dirty="0" smtClean="0"/>
              <a:t>.  </a:t>
            </a:r>
          </a:p>
          <a:p>
            <a:r>
              <a:rPr lang="en-US" sz="2000" dirty="0" smtClean="0"/>
              <a:t>Students should also attempt to make their peers feel safe by providing supportive statements and constructive feedback. </a:t>
            </a:r>
          </a:p>
          <a:p>
            <a:r>
              <a:rPr lang="en-US" sz="2000" dirty="0" smtClean="0"/>
              <a:t>The </a:t>
            </a:r>
            <a:r>
              <a:rPr lang="en-US" sz="2000" dirty="0" smtClean="0">
                <a:solidFill>
                  <a:schemeClr val="accent4"/>
                </a:solidFill>
              </a:rPr>
              <a:t>Guideline for Collaborative Storytelling in Wikis </a:t>
            </a:r>
            <a:r>
              <a:rPr lang="en-US" sz="2000" dirty="0" smtClean="0"/>
              <a:t>handout outlines sharing and feedback guidelines for students. </a:t>
            </a: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second element of transformative storytelling to see how wikis support it, or explore any of the four elements:</a:t>
            </a:r>
          </a:p>
          <a:p>
            <a:pPr lvl="1">
              <a:spcAft>
                <a:spcPts val="1200"/>
              </a:spcAft>
            </a:pPr>
            <a:r>
              <a:rPr lang="en-US" sz="2000" dirty="0" smtClean="0"/>
              <a:t>Creating Safety</a:t>
            </a:r>
          </a:p>
          <a:p>
            <a:pPr lvl="1">
              <a:spcAft>
                <a:spcPts val="1200"/>
              </a:spcAft>
            </a:pPr>
            <a:r>
              <a:rPr lang="en-US" sz="2800" b="1" dirty="0" smtClean="0"/>
              <a:t>Detaching from the Story</a:t>
            </a:r>
          </a:p>
          <a:p>
            <a:pPr lvl="1">
              <a:spcAft>
                <a:spcPts val="1200"/>
              </a:spcAft>
            </a:pPr>
            <a:r>
              <a:rPr lang="en-US" sz="2000" dirty="0" smtClean="0"/>
              <a:t>Mindful Reflection</a:t>
            </a:r>
          </a:p>
          <a:p>
            <a:pPr lvl="1">
              <a:spcAft>
                <a:spcPts val="1200"/>
              </a:spcAft>
            </a:pPr>
            <a:r>
              <a:rPr lang="en-US" sz="2000"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18" name="Group 17"/>
          <p:cNvGrpSpPr/>
          <p:nvPr/>
        </p:nvGrpSpPr>
        <p:grpSpPr>
          <a:xfrm>
            <a:off x="-533400" y="209324"/>
            <a:ext cx="2970213" cy="2042771"/>
            <a:chOff x="-533400" y="209324"/>
            <a:chExt cx="2970213" cy="2042771"/>
          </a:xfrm>
        </p:grpSpPr>
        <p:pic>
          <p:nvPicPr>
            <p:cNvPr id="22"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0"/>
                                  </p:iterate>
                                  <p:childTnLst>
                                    <p:animClr clrSpc="rgb" dir="cw">
                                      <p:cBhvr override="childStyle">
                                        <p:cTn id="6" dur="1000" fill="hold"/>
                                        <p:tgtEl>
                                          <p:spTgt spid="3">
                                            <p:txEl>
                                              <p:pRg st="2" end="2"/>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Detaching from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Wikis</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701676"/>
            <a:ext cx="4648200" cy="868362"/>
          </a:xfrm>
        </p:spPr>
        <p:txBody>
          <a:bodyPr>
            <a:noAutofit/>
          </a:bodyPr>
          <a:lstStyle/>
          <a:p>
            <a:r>
              <a:rPr lang="en-US" sz="5200" b="1" dirty="0" smtClean="0">
                <a:solidFill>
                  <a:srgbClr val="AF0C0C"/>
                </a:solidFill>
              </a:rPr>
              <a:t>Receiving </a:t>
            </a:r>
            <a:br>
              <a:rPr lang="en-US" sz="5200" b="1" dirty="0" smtClean="0">
                <a:solidFill>
                  <a:srgbClr val="AF0C0C"/>
                </a:solidFill>
              </a:rPr>
            </a:br>
            <a:r>
              <a:rPr lang="en-US" sz="5200" b="1" dirty="0" smtClean="0">
                <a:solidFill>
                  <a:srgbClr val="AF0C0C"/>
                </a:solidFill>
              </a:rPr>
              <a:t>Feedback</a:t>
            </a:r>
            <a:endParaRPr lang="en-US" sz="5200" b="1" dirty="0">
              <a:solidFill>
                <a:srgbClr val="AF0C0C"/>
              </a:solidFill>
            </a:endParaRPr>
          </a:p>
        </p:txBody>
      </p:sp>
      <p:sp>
        <p:nvSpPr>
          <p:cNvPr id="3" name="Content Placeholder 2"/>
          <p:cNvSpPr>
            <a:spLocks noGrp="1"/>
          </p:cNvSpPr>
          <p:nvPr>
            <p:ph idx="1"/>
          </p:nvPr>
        </p:nvSpPr>
        <p:spPr>
          <a:xfrm>
            <a:off x="762000" y="2362200"/>
            <a:ext cx="7924800" cy="4056062"/>
          </a:xfrm>
        </p:spPr>
        <p:txBody>
          <a:bodyPr>
            <a:normAutofit/>
          </a:bodyPr>
          <a:lstStyle/>
          <a:p>
            <a:r>
              <a:rPr lang="en-US" sz="2100" dirty="0" smtClean="0"/>
              <a:t>As students write their stories, they will likely think about how their story will be received by their peers. This can serve as a source of anxiety or an opportunity for reflection. </a:t>
            </a:r>
          </a:p>
          <a:p>
            <a:r>
              <a:rPr lang="en-US" sz="2100" b="1" dirty="0" smtClean="0"/>
              <a:t>The “receiving feedback” section of the </a:t>
            </a:r>
            <a:r>
              <a:rPr lang="en-US" sz="2100" b="1" dirty="0" smtClean="0">
                <a:solidFill>
                  <a:schemeClr val="accent4"/>
                </a:solidFill>
              </a:rPr>
              <a:t>Guideline for Collaborative Storytelling in Wikis </a:t>
            </a:r>
            <a:r>
              <a:rPr lang="en-US" sz="2100" b="1" dirty="0" smtClean="0"/>
              <a:t>helps students turn fearful thoughts </a:t>
            </a:r>
            <a:r>
              <a:rPr lang="en-US" sz="2100" dirty="0" smtClean="0"/>
              <a:t>(e.g., “I wonder if my peers will judge my story if they see it from ‘x’ perspective”)</a:t>
            </a:r>
            <a:r>
              <a:rPr lang="en-US" sz="2100" b="1" dirty="0" smtClean="0"/>
              <a:t> into prompts for personal reflection</a:t>
            </a:r>
            <a:r>
              <a:rPr lang="en-US" sz="2100" dirty="0" smtClean="0"/>
              <a:t> (e.g., I wonder if my peers will see my story from ‘x’ perspective…I wonder what my story would look like from here…”)</a:t>
            </a:r>
            <a:r>
              <a:rPr lang="en-US" sz="2100" b="1" dirty="0" smtClean="0"/>
              <a:t>. </a:t>
            </a: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third element of transformative storytelling to see how wikis support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800" b="1" dirty="0" smtClean="0"/>
              <a:t>Mindful Reflection</a:t>
            </a:r>
          </a:p>
          <a:p>
            <a:pPr lvl="1">
              <a:spcAft>
                <a:spcPts val="1200"/>
              </a:spcAft>
            </a:pPr>
            <a:r>
              <a:rPr lang="en-US" sz="2000"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18" name="Group 17"/>
          <p:cNvGrpSpPr/>
          <p:nvPr/>
        </p:nvGrpSpPr>
        <p:grpSpPr>
          <a:xfrm>
            <a:off x="-533400" y="209324"/>
            <a:ext cx="2970213" cy="2042771"/>
            <a:chOff x="-533400" y="209324"/>
            <a:chExt cx="2970213" cy="2042771"/>
          </a:xfrm>
        </p:grpSpPr>
        <p:pic>
          <p:nvPicPr>
            <p:cNvPr id="22"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3" end="3"/>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Mindfully Reflecting</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Wikis</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813" y="701676"/>
            <a:ext cx="4343400" cy="868362"/>
          </a:xfrm>
        </p:spPr>
        <p:txBody>
          <a:bodyPr>
            <a:noAutofit/>
          </a:bodyPr>
          <a:lstStyle/>
          <a:p>
            <a:r>
              <a:rPr lang="en-US" sz="5200" b="1" dirty="0" smtClean="0">
                <a:solidFill>
                  <a:srgbClr val="AF0C0C"/>
                </a:solidFill>
              </a:rPr>
              <a:t>Peer </a:t>
            </a:r>
            <a:br>
              <a:rPr lang="en-US" sz="5200" b="1" dirty="0" smtClean="0">
                <a:solidFill>
                  <a:srgbClr val="AF0C0C"/>
                </a:solidFill>
              </a:rPr>
            </a:br>
            <a:r>
              <a:rPr lang="en-US" sz="5200" b="1" dirty="0" smtClean="0">
                <a:solidFill>
                  <a:srgbClr val="AF0C0C"/>
                </a:solidFill>
              </a:rPr>
              <a:t>Prompts</a:t>
            </a:r>
            <a:endParaRPr lang="en-US" sz="5200" b="1" dirty="0">
              <a:solidFill>
                <a:srgbClr val="AF0C0C"/>
              </a:solidFill>
            </a:endParaRPr>
          </a:p>
        </p:txBody>
      </p:sp>
      <p:sp>
        <p:nvSpPr>
          <p:cNvPr id="5" name="Content Placeholder 4"/>
          <p:cNvSpPr>
            <a:spLocks noGrp="1"/>
          </p:cNvSpPr>
          <p:nvPr>
            <p:ph idx="1"/>
          </p:nvPr>
        </p:nvSpPr>
        <p:spPr>
          <a:xfrm>
            <a:off x="914400" y="2362200"/>
            <a:ext cx="7313613" cy="4056062"/>
          </a:xfrm>
        </p:spPr>
        <p:txBody>
          <a:bodyPr>
            <a:normAutofit/>
          </a:bodyPr>
          <a:lstStyle/>
          <a:p>
            <a:r>
              <a:rPr lang="en-US" dirty="0" smtClean="0"/>
              <a:t>In wikis, a major source of reflection comes from peers’ feedback. The </a:t>
            </a:r>
            <a:r>
              <a:rPr lang="en-US" dirty="0" smtClean="0">
                <a:solidFill>
                  <a:schemeClr val="accent4"/>
                </a:solidFill>
              </a:rPr>
              <a:t>Guideline for Collaborative Storytelling in Wikis </a:t>
            </a:r>
            <a:r>
              <a:rPr lang="en-US" dirty="0" smtClean="0"/>
              <a:t>handout  will help students formulate reflective questions for one another. </a:t>
            </a:r>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193" y="2362200"/>
            <a:ext cx="8229600" cy="4665662"/>
          </a:xfrm>
        </p:spPr>
        <p:txBody>
          <a:bodyPr>
            <a:normAutofit/>
          </a:bodyPr>
          <a:lstStyle/>
          <a:p>
            <a:pPr marL="0" indent="0">
              <a:spcAft>
                <a:spcPts val="1200"/>
              </a:spcAft>
              <a:buNone/>
            </a:pPr>
            <a:r>
              <a:rPr lang="en-US" sz="2200" b="1" dirty="0" smtClean="0">
                <a:solidFill>
                  <a:schemeClr val="accent5">
                    <a:lumMod val="75000"/>
                  </a:schemeClr>
                </a:solidFill>
              </a:rPr>
              <a:t>Click on the fourth element of transformative storytelling to see how wikis support it, or explore any of the four elements:</a:t>
            </a:r>
          </a:p>
          <a:p>
            <a:pPr lvl="1">
              <a:spcAft>
                <a:spcPts val="1200"/>
              </a:spcAft>
            </a:pPr>
            <a:r>
              <a:rPr lang="en-US" sz="2000" dirty="0" smtClean="0"/>
              <a:t>Creating Safety</a:t>
            </a:r>
          </a:p>
          <a:p>
            <a:pPr lvl="1">
              <a:spcAft>
                <a:spcPts val="1200"/>
              </a:spcAft>
            </a:pPr>
            <a:r>
              <a:rPr lang="en-US" sz="2000" dirty="0" smtClean="0"/>
              <a:t>Detaching from the Story</a:t>
            </a:r>
          </a:p>
          <a:p>
            <a:pPr lvl="1">
              <a:spcAft>
                <a:spcPts val="1200"/>
              </a:spcAft>
            </a:pPr>
            <a:r>
              <a:rPr lang="en-US" sz="2000" dirty="0" smtClean="0"/>
              <a:t>Mindful Reflection</a:t>
            </a:r>
          </a:p>
          <a:p>
            <a:pPr lvl="1">
              <a:spcAft>
                <a:spcPts val="1200"/>
              </a:spcAft>
            </a:pPr>
            <a:r>
              <a:rPr lang="en-US" sz="2800" b="1" dirty="0" smtClean="0"/>
              <a:t>Transforming the Story</a:t>
            </a:r>
          </a:p>
        </p:txBody>
      </p:sp>
      <p:grpSp>
        <p:nvGrpSpPr>
          <p:cNvPr id="2" name="Group 10"/>
          <p:cNvGrpSpPr/>
          <p:nvPr/>
        </p:nvGrpSpPr>
        <p:grpSpPr>
          <a:xfrm>
            <a:off x="820994" y="6193422"/>
            <a:ext cx="7484012" cy="457201"/>
            <a:chOff x="820994" y="6193422"/>
            <a:chExt cx="7484012" cy="457201"/>
          </a:xfrm>
        </p:grpSpPr>
        <p:grpSp>
          <p:nvGrpSpPr>
            <p:cNvPr id="4" name="Group 6"/>
            <p:cNvGrpSpPr/>
            <p:nvPr/>
          </p:nvGrpSpPr>
          <p:grpSpPr>
            <a:xfrm>
              <a:off x="820994" y="6193422"/>
              <a:ext cx="7484012" cy="457201"/>
              <a:chOff x="-27653" y="5943599"/>
              <a:chExt cx="3742006" cy="457201"/>
            </a:xfrm>
          </p:grpSpPr>
          <p:sp>
            <p:nvSpPr>
              <p:cNvPr id="15" name="Action Button: Home 14">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Left Arrow 15"/>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Left Arrow 16"/>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3"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4"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
        <p:nvSpPr>
          <p:cNvPr id="21" name="Title 1"/>
          <p:cNvSpPr txBox="1">
            <a:spLocks/>
          </p:cNvSpPr>
          <p:nvPr/>
        </p:nvSpPr>
        <p:spPr>
          <a:xfrm>
            <a:off x="1600992" y="625476"/>
            <a:ext cx="5942807"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smtClean="0">
                <a:ln>
                  <a:noFill/>
                </a:ln>
                <a:solidFill>
                  <a:srgbClr val="AF0C0C"/>
                </a:solidFill>
                <a:effectLst/>
                <a:uLnTx/>
                <a:uFillTx/>
                <a:latin typeface="+mj-lt"/>
                <a:ea typeface="+mj-ea"/>
                <a:cs typeface="+mj-cs"/>
              </a:rPr>
              <a:t>Transformative Storytelling Elements</a:t>
            </a:r>
            <a:endParaRPr kumimoji="0" lang="en-US" sz="4800" b="1" i="0" u="none" strike="noStrike" kern="1200" cap="none" spc="0" normalizeH="0" baseline="0" noProof="0" dirty="0">
              <a:ln>
                <a:noFill/>
              </a:ln>
              <a:solidFill>
                <a:srgbClr val="AF0C0C"/>
              </a:solidFill>
              <a:effectLst/>
              <a:uLnTx/>
              <a:uFillTx/>
              <a:latin typeface="+mj-lt"/>
              <a:ea typeface="+mj-ea"/>
              <a:cs typeface="+mj-cs"/>
            </a:endParaRPr>
          </a:p>
        </p:txBody>
      </p:sp>
      <p:grpSp>
        <p:nvGrpSpPr>
          <p:cNvPr id="19" name="Group 18"/>
          <p:cNvGrpSpPr/>
          <p:nvPr/>
        </p:nvGrpSpPr>
        <p:grpSpPr>
          <a:xfrm>
            <a:off x="-533400" y="209324"/>
            <a:ext cx="2970213" cy="2042771"/>
            <a:chOff x="-533400" y="209324"/>
            <a:chExt cx="2970213" cy="2042771"/>
          </a:xfrm>
        </p:grpSpPr>
        <p:pic>
          <p:nvPicPr>
            <p:cNvPr id="20"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iterate type="lt">
                                    <p:tmPct val="10000"/>
                                  </p:iterate>
                                  <p:childTnLst>
                                    <p:animClr clrSpc="rgb" dir="cw">
                                      <p:cBhvr override="childStyle">
                                        <p:cTn id="6" dur="1000" fill="hold"/>
                                        <p:tgtEl>
                                          <p:spTgt spid="3">
                                            <p:txEl>
                                              <p:pRg st="4" end="4"/>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876800"/>
          </a:xfrm>
        </p:spPr>
        <p:txBody>
          <a:bodyPr/>
          <a:lstStyle/>
          <a:p>
            <a:r>
              <a:rPr lang="en-US" sz="5000" dirty="0" smtClean="0">
                <a:solidFill>
                  <a:srgbClr val="AF0C0C"/>
                </a:solidFill>
              </a:rPr>
              <a:t>Transforming the Story</a:t>
            </a:r>
            <a:br>
              <a:rPr lang="en-US" sz="5000" dirty="0" smtClean="0">
                <a:solidFill>
                  <a:srgbClr val="AF0C0C"/>
                </a:solidFill>
              </a:rPr>
            </a:br>
            <a:r>
              <a:rPr lang="en-US" dirty="0" smtClean="0">
                <a:solidFill>
                  <a:srgbClr val="AF0C0C"/>
                </a:solidFill>
              </a:rPr>
              <a:t>with</a:t>
            </a:r>
            <a:r>
              <a:rPr lang="en-US" dirty="0" smtClean="0">
                <a:solidFill>
                  <a:srgbClr val="404040"/>
                </a:solidFill>
              </a:rPr>
              <a:t> </a:t>
            </a:r>
            <a:r>
              <a:rPr lang="en-US" sz="5000" dirty="0" smtClean="0">
                <a:solidFill>
                  <a:srgbClr val="404040"/>
                </a:solidFill>
              </a:rPr>
              <a:t/>
            </a:r>
            <a:br>
              <a:rPr lang="en-US" sz="5000" dirty="0" smtClean="0">
                <a:solidFill>
                  <a:srgbClr val="404040"/>
                </a:solidFill>
              </a:rPr>
            </a:br>
            <a:r>
              <a:rPr lang="en-US" sz="5000" i="1" dirty="0" smtClean="0">
                <a:solidFill>
                  <a:srgbClr val="404040"/>
                </a:solidFill>
              </a:rPr>
              <a:t>Wikis</a:t>
            </a:r>
            <a:endParaRPr lang="en-US" sz="5000" i="1" dirty="0">
              <a:solidFill>
                <a:srgbClr val="404040"/>
              </a:solidFill>
            </a:endParaRPr>
          </a:p>
        </p:txBody>
      </p:sp>
      <p:sp>
        <p:nvSpPr>
          <p:cNvPr id="6" name="Title 1"/>
          <p:cNvSpPr txBox="1">
            <a:spLocks/>
          </p:cNvSpPr>
          <p:nvPr/>
        </p:nvSpPr>
        <p:spPr>
          <a:xfrm>
            <a:off x="4572000" y="5029200"/>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400" b="0" i="1"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01676"/>
            <a:ext cx="5333999" cy="868362"/>
          </a:xfrm>
        </p:spPr>
        <p:txBody>
          <a:bodyPr>
            <a:noAutofit/>
          </a:bodyPr>
          <a:lstStyle/>
          <a:p>
            <a:r>
              <a:rPr lang="en-US" sz="5200" b="1" dirty="0" smtClean="0">
                <a:solidFill>
                  <a:srgbClr val="AF0C0C"/>
                </a:solidFill>
              </a:rPr>
              <a:t>Instructor Prompts</a:t>
            </a:r>
            <a:endParaRPr lang="en-US" sz="5200" b="1" dirty="0">
              <a:solidFill>
                <a:srgbClr val="AF0C0C"/>
              </a:solidFill>
            </a:endParaRPr>
          </a:p>
        </p:txBody>
      </p:sp>
      <p:sp>
        <p:nvSpPr>
          <p:cNvPr id="5" name="Content Placeholder 4"/>
          <p:cNvSpPr>
            <a:spLocks noGrp="1"/>
          </p:cNvSpPr>
          <p:nvPr>
            <p:ph idx="1"/>
          </p:nvPr>
        </p:nvSpPr>
        <p:spPr>
          <a:xfrm>
            <a:off x="914400" y="2362200"/>
            <a:ext cx="7313613" cy="4056062"/>
          </a:xfrm>
        </p:spPr>
        <p:txBody>
          <a:bodyPr>
            <a:normAutofit/>
          </a:bodyPr>
          <a:lstStyle/>
          <a:p>
            <a:r>
              <a:rPr lang="en-US" sz="2100" dirty="0" smtClean="0"/>
              <a:t>As a facilitator, you can also encourage reflection by asking questions that make students aware of the temporal quality of their stories: that they take place on the plane of time and are therefore changeable.</a:t>
            </a:r>
          </a:p>
          <a:p>
            <a:r>
              <a:rPr lang="en-US" sz="2100" dirty="0" smtClean="0"/>
              <a:t>Examples of temporality questions:</a:t>
            </a:r>
          </a:p>
          <a:p>
            <a:pPr lvl="1"/>
            <a:r>
              <a:rPr lang="en-US" sz="2100" dirty="0" smtClean="0"/>
              <a:t>When did you first develop your story, and how has it shaped your past?</a:t>
            </a:r>
          </a:p>
          <a:p>
            <a:pPr lvl="1"/>
            <a:r>
              <a:rPr lang="en-US" sz="2100" dirty="0"/>
              <a:t>How has your story shaped your present?</a:t>
            </a:r>
          </a:p>
          <a:p>
            <a:pPr lvl="1"/>
            <a:r>
              <a:rPr lang="en-US" sz="2100" dirty="0" smtClean="0"/>
              <a:t>How </a:t>
            </a:r>
            <a:r>
              <a:rPr lang="en-US" sz="2100" dirty="0"/>
              <a:t>might your story change in the future</a:t>
            </a:r>
            <a:r>
              <a:rPr lang="en-US" sz="2100" dirty="0" smtClean="0"/>
              <a:t>?</a:t>
            </a:r>
            <a:endParaRPr lang="en-US" sz="2100" dirty="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533400" y="209324"/>
            <a:ext cx="2970213" cy="2042771"/>
            <a:chOff x="-533400" y="209324"/>
            <a:chExt cx="2970213" cy="2042771"/>
          </a:xfrm>
        </p:grpSpPr>
        <p:pic>
          <p:nvPicPr>
            <p:cNvPr id="18"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14400" y="2362200"/>
            <a:ext cx="7313613" cy="4056062"/>
          </a:xfrm>
        </p:spPr>
        <p:txBody>
          <a:bodyPr>
            <a:normAutofit/>
          </a:bodyPr>
          <a:lstStyle/>
          <a:p>
            <a:r>
              <a:rPr lang="en-US" dirty="0" smtClean="0"/>
              <a:t>The </a:t>
            </a:r>
            <a:r>
              <a:rPr lang="en-US" dirty="0" smtClean="0">
                <a:solidFill>
                  <a:schemeClr val="accent4"/>
                </a:solidFill>
              </a:rPr>
              <a:t>Guideline for Collaborative Storytelling in Wikis </a:t>
            </a:r>
            <a:r>
              <a:rPr lang="en-US" dirty="0" smtClean="0"/>
              <a:t>handout encourages students to prompt one another to see their story in a new light. </a:t>
            </a:r>
          </a:p>
          <a:p>
            <a:r>
              <a:rPr lang="en-US" dirty="0" smtClean="0"/>
              <a:t>As a facilitator, you can assign students to use these prompts as inspiration for a new draft or reflection on their story. Or, you can let students decide which feedback they would like to respond to. </a:t>
            </a:r>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533400" y="209324"/>
            <a:ext cx="2970213" cy="2042771"/>
            <a:chOff x="-533400" y="209324"/>
            <a:chExt cx="2970213" cy="2042771"/>
          </a:xfrm>
        </p:grpSpPr>
        <p:pic>
          <p:nvPicPr>
            <p:cNvPr id="18"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
        <p:nvSpPr>
          <p:cNvPr id="21" name="Title 1"/>
          <p:cNvSpPr>
            <a:spLocks noGrp="1"/>
          </p:cNvSpPr>
          <p:nvPr>
            <p:ph type="title"/>
          </p:nvPr>
        </p:nvSpPr>
        <p:spPr>
          <a:xfrm>
            <a:off x="2436813" y="701676"/>
            <a:ext cx="4343400" cy="868362"/>
          </a:xfrm>
        </p:spPr>
        <p:txBody>
          <a:bodyPr>
            <a:noAutofit/>
          </a:bodyPr>
          <a:lstStyle/>
          <a:p>
            <a:r>
              <a:rPr lang="en-US" sz="5200" b="1" dirty="0" smtClean="0">
                <a:solidFill>
                  <a:srgbClr val="AF0C0C"/>
                </a:solidFill>
              </a:rPr>
              <a:t>Peer </a:t>
            </a:r>
            <a:br>
              <a:rPr lang="en-US" sz="5200" b="1" dirty="0" smtClean="0">
                <a:solidFill>
                  <a:srgbClr val="AF0C0C"/>
                </a:solidFill>
              </a:rPr>
            </a:br>
            <a:r>
              <a:rPr lang="en-US" sz="5200" b="1" dirty="0" smtClean="0">
                <a:solidFill>
                  <a:srgbClr val="AF0C0C"/>
                </a:solidFill>
              </a:rPr>
              <a:t>Prompts</a:t>
            </a:r>
            <a:endParaRPr lang="en-US" sz="5200" b="1" dirty="0">
              <a:solidFill>
                <a:srgbClr val="AF0C0C"/>
              </a:solidFill>
            </a:endParaRP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701676"/>
            <a:ext cx="7313613" cy="868362"/>
          </a:xfrm>
        </p:spPr>
        <p:txBody>
          <a:bodyPr>
            <a:noAutofit/>
          </a:bodyPr>
          <a:lstStyle/>
          <a:p>
            <a:r>
              <a:rPr lang="en-US" sz="5200" b="1" dirty="0" smtClean="0">
                <a:solidFill>
                  <a:srgbClr val="AF0C0C"/>
                </a:solidFill>
              </a:rPr>
              <a:t>Encouraging </a:t>
            </a:r>
            <a:br>
              <a:rPr lang="en-US" sz="5200" b="1" dirty="0" smtClean="0">
                <a:solidFill>
                  <a:srgbClr val="AF0C0C"/>
                </a:solidFill>
              </a:rPr>
            </a:br>
            <a:r>
              <a:rPr lang="en-US" sz="5200" b="1" dirty="0" smtClean="0">
                <a:solidFill>
                  <a:srgbClr val="AF0C0C"/>
                </a:solidFill>
              </a:rPr>
              <a:t>Agency</a:t>
            </a:r>
            <a:endParaRPr lang="en-US" sz="5200" b="1" dirty="0">
              <a:solidFill>
                <a:srgbClr val="AF0C0C"/>
              </a:solidFill>
            </a:endParaRPr>
          </a:p>
        </p:txBody>
      </p:sp>
      <p:sp>
        <p:nvSpPr>
          <p:cNvPr id="5" name="Content Placeholder 4"/>
          <p:cNvSpPr>
            <a:spLocks noGrp="1"/>
          </p:cNvSpPr>
          <p:nvPr>
            <p:ph idx="1"/>
          </p:nvPr>
        </p:nvSpPr>
        <p:spPr>
          <a:xfrm>
            <a:off x="914400" y="2362200"/>
            <a:ext cx="7313613" cy="4056062"/>
          </a:xfrm>
        </p:spPr>
        <p:txBody>
          <a:bodyPr>
            <a:normAutofit/>
          </a:bodyPr>
          <a:lstStyle/>
          <a:p>
            <a:r>
              <a:rPr lang="en-US" dirty="0" smtClean="0"/>
              <a:t>Ideally, students should gain a sense of agency through group storytelling in the wiki. </a:t>
            </a:r>
          </a:p>
          <a:p>
            <a:r>
              <a:rPr lang="en-US" dirty="0" smtClean="0"/>
              <a:t>As facilitator, you can help guide students by helping them see that they are the author of their stories, and that there are many different ways of looking at their stories. </a:t>
            </a:r>
            <a:endParaRPr lang="en-US" dirty="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533400" y="209324"/>
            <a:ext cx="2970213" cy="2042771"/>
            <a:chOff x="-533400" y="209324"/>
            <a:chExt cx="2970213" cy="2042771"/>
          </a:xfrm>
        </p:grpSpPr>
        <p:pic>
          <p:nvPicPr>
            <p:cNvPr id="18" name="Content Placeholder 3" descr="Picture 2.png"/>
            <p:cNvPicPr>
              <a:picLocks noChangeAspect="1"/>
            </p:cNvPicPr>
            <p:nvPr/>
          </p:nvPicPr>
          <p:blipFill>
            <a:blip r:embed="rId2"/>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sz="4800" b="1" dirty="0" smtClean="0">
                <a:solidFill>
                  <a:srgbClr val="AF0C0C"/>
                </a:solidFill>
              </a:rPr>
              <a:t>Body Scan</a:t>
            </a:r>
            <a:endParaRPr lang="en-US" b="1" dirty="0">
              <a:solidFill>
                <a:schemeClr val="accent1"/>
              </a:solidFill>
            </a:endParaRPr>
          </a:p>
        </p:txBody>
      </p:sp>
      <p:pic>
        <p:nvPicPr>
          <p:cNvPr id="4" name="Body Scan/Sitting Meditation.mp3">
            <a:hlinkClick r:id="" action="ppaction://media"/>
          </p:cNvPr>
          <p:cNvPicPr>
            <a:picLocks noGrp="1" noRot="1" noChangeAspect="1"/>
          </p:cNvPicPr>
          <p:nvPr>
            <p:ph idx="1"/>
            <a:audioFile r:link="rId2"/>
            <p:extLst>
              <p:ext uri="{DAA4B4D4-6D71-4841-9C94-3DE7FCFB9230}">
                <p14:media xmlns:p14="http://schemas.microsoft.com/office/powerpoint/2010/main" r:link="rId1"/>
              </p:ext>
            </p:extLst>
          </p:nvPr>
        </p:nvPicPr>
        <p:blipFill>
          <a:blip r:embed="rId4"/>
          <a:stretch>
            <a:fillRect/>
          </a:stretch>
        </p:blipFill>
        <p:spPr>
          <a:xfrm>
            <a:off x="3521869" y="2819400"/>
            <a:ext cx="1817687" cy="1817687"/>
          </a:xfrm>
          <a:prstGeom prst="rect">
            <a:avLst/>
          </a:prstGeom>
        </p:spPr>
      </p:pic>
      <p:grpSp>
        <p:nvGrpSpPr>
          <p:cNvPr id="5" name="Group 4"/>
          <p:cNvGrpSpPr/>
          <p:nvPr/>
        </p:nvGrpSpPr>
        <p:grpSpPr>
          <a:xfrm>
            <a:off x="820994" y="6193422"/>
            <a:ext cx="7484012" cy="457201"/>
            <a:chOff x="820994" y="6193422"/>
            <a:chExt cx="7484012" cy="457201"/>
          </a:xfrm>
        </p:grpSpPr>
        <p:grpSp>
          <p:nvGrpSpPr>
            <p:cNvPr id="6" name="Group 6"/>
            <p:cNvGrpSpPr/>
            <p:nvPr/>
          </p:nvGrpSpPr>
          <p:grpSpPr>
            <a:xfrm>
              <a:off x="820994" y="6193422"/>
              <a:ext cx="7484012" cy="457201"/>
              <a:chOff x="-27653" y="5943599"/>
              <a:chExt cx="3742006" cy="457201"/>
            </a:xfrm>
          </p:grpSpPr>
          <p:sp>
            <p:nvSpPr>
              <p:cNvPr id="9" name="Action Button: Home 8">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 Arrow 9"/>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Left Arrow 10"/>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7"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8"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864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200" b="1" dirty="0" smtClean="0">
                <a:solidFill>
                  <a:srgbClr val="AF0C0C"/>
                </a:solidFill>
              </a:rPr>
              <a:t>Writing Prompts</a:t>
            </a:r>
            <a:endParaRPr lang="en-US" sz="5200" b="1" dirty="0">
              <a:solidFill>
                <a:srgbClr val="AF0C0C"/>
              </a:solidFill>
            </a:endParaRPr>
          </a:p>
        </p:txBody>
      </p:sp>
      <p:sp>
        <p:nvSpPr>
          <p:cNvPr id="3" name="Content Placeholder 2"/>
          <p:cNvSpPr>
            <a:spLocks noGrp="1"/>
          </p:cNvSpPr>
          <p:nvPr>
            <p:ph idx="1"/>
          </p:nvPr>
        </p:nvSpPr>
        <p:spPr/>
        <p:txBody>
          <a:bodyPr>
            <a:normAutofit fontScale="92500" lnSpcReduction="20000"/>
          </a:bodyPr>
          <a:lstStyle/>
          <a:p>
            <a:r>
              <a:rPr lang="en-US" dirty="0" smtClean="0"/>
              <a:t>Reflection:</a:t>
            </a:r>
            <a:r>
              <a:rPr lang="en-US" dirty="0" smtClean="0">
                <a:hlinkClick r:id="rId2"/>
              </a:rPr>
              <a:t>http://www.hpregional.org/departments/english/mhassenplug/100%20topics.html</a:t>
            </a:r>
          </a:p>
          <a:p>
            <a:r>
              <a:rPr lang="en-US" dirty="0" smtClean="0"/>
              <a:t>Defining moments in one’s life</a:t>
            </a:r>
            <a:r>
              <a:rPr lang="en-US" dirty="0" smtClean="0">
                <a:hlinkClick r:id="rId3"/>
              </a:rPr>
              <a:t>://www.tengrrl.com/tens/019.shtmlCreative prompts for revision: </a:t>
            </a:r>
            <a:r>
              <a:rPr lang="en-US" dirty="0" smtClean="0">
                <a:hlinkClick r:id="rId4"/>
              </a:rPr>
              <a:t>http://www.philawordshop.com/onebook.html</a:t>
            </a:r>
            <a:endParaRPr lang="en-US" dirty="0" smtClean="0"/>
          </a:p>
          <a:p>
            <a:r>
              <a:rPr lang="en-US" dirty="0" smtClean="0"/>
              <a:t>Creative </a:t>
            </a:r>
            <a:r>
              <a:rPr lang="en-US" dirty="0" err="1" smtClean="0"/>
              <a:t>revision:</a:t>
            </a:r>
            <a:r>
              <a:rPr lang="en-US" u="sng" dirty="0" err="1" smtClean="0">
                <a:hlinkClick r:id="rId4"/>
              </a:rPr>
              <a:t>http://www.philawordshop.com/onebook.html</a:t>
            </a:r>
            <a:endParaRPr lang="en-US" dirty="0" smtClean="0"/>
          </a:p>
          <a:p>
            <a:r>
              <a:rPr lang="en-US" dirty="0" smtClean="0"/>
              <a:t>Revision</a:t>
            </a:r>
            <a:r>
              <a:rPr lang="en-US" dirty="0" smtClean="0">
                <a:hlinkClick r:id="rId4"/>
              </a:rPr>
              <a:t> </a:t>
            </a:r>
            <a:r>
              <a:rPr lang="en-US" dirty="0" smtClean="0">
                <a:hlinkClick r:id="rId5"/>
              </a:rPr>
              <a:t>http://www.scu.edu/ethics/publications/cblp/overall/curriculum_materials/Revision_Prompts.pdf</a:t>
            </a:r>
            <a:endParaRPr lang="en-US" dirty="0"/>
          </a:p>
        </p:txBody>
      </p:sp>
      <p:grpSp>
        <p:nvGrpSpPr>
          <p:cNvPr id="4" name="Group 3"/>
          <p:cNvGrpSpPr/>
          <p:nvPr/>
        </p:nvGrpSpPr>
        <p:grpSpPr>
          <a:xfrm>
            <a:off x="820994" y="6193422"/>
            <a:ext cx="7484012" cy="457201"/>
            <a:chOff x="820994" y="6193422"/>
            <a:chExt cx="7484012" cy="457201"/>
          </a:xfrm>
        </p:grpSpPr>
        <p:grpSp>
          <p:nvGrpSpPr>
            <p:cNvPr id="5" name="Group 6"/>
            <p:cNvGrpSpPr/>
            <p:nvPr/>
          </p:nvGrpSpPr>
          <p:grpSpPr>
            <a:xfrm>
              <a:off x="820994" y="6193422"/>
              <a:ext cx="7484012" cy="457201"/>
              <a:chOff x="-27653" y="5943599"/>
              <a:chExt cx="3742006" cy="457201"/>
            </a:xfrm>
          </p:grpSpPr>
          <p:sp>
            <p:nvSpPr>
              <p:cNvPr id="8" name="Action Button: Home 7">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8"/>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Left Arrow 9"/>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6"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7"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994" y="625476"/>
            <a:ext cx="7313613" cy="868362"/>
          </a:xfrm>
        </p:spPr>
        <p:txBody>
          <a:bodyPr/>
          <a:lstStyle/>
          <a:p>
            <a:r>
              <a:rPr lang="en-US" sz="5200" b="1" dirty="0" smtClean="0">
                <a:solidFill>
                  <a:srgbClr val="AF0C0C"/>
                </a:solidFill>
              </a:rPr>
              <a:t>Blogging </a:t>
            </a:r>
            <a:br>
              <a:rPr lang="en-US" sz="5200" b="1" dirty="0" smtClean="0">
                <a:solidFill>
                  <a:srgbClr val="AF0C0C"/>
                </a:solidFill>
              </a:rPr>
            </a:br>
            <a:r>
              <a:rPr lang="en-US" sz="5200" b="1" dirty="0" smtClean="0">
                <a:solidFill>
                  <a:srgbClr val="AF0C0C"/>
                </a:solidFill>
              </a:rPr>
              <a:t>Programs</a:t>
            </a:r>
            <a:endParaRPr lang="en-US" sz="5200" b="1" dirty="0">
              <a:solidFill>
                <a:srgbClr val="AF0C0C"/>
              </a:solidFill>
            </a:endParaRPr>
          </a:p>
        </p:txBody>
      </p:sp>
      <p:sp>
        <p:nvSpPr>
          <p:cNvPr id="3" name="Content Placeholder 2"/>
          <p:cNvSpPr>
            <a:spLocks noGrp="1"/>
          </p:cNvSpPr>
          <p:nvPr>
            <p:ph idx="1"/>
          </p:nvPr>
        </p:nvSpPr>
        <p:spPr>
          <a:xfrm>
            <a:off x="533400" y="2209800"/>
            <a:ext cx="8229600" cy="4038600"/>
          </a:xfrm>
        </p:spPr>
        <p:txBody>
          <a:bodyPr>
            <a:normAutofit fontScale="92500" lnSpcReduction="10000"/>
          </a:bodyPr>
          <a:lstStyle/>
          <a:p>
            <a:r>
              <a:rPr lang="en-US" sz="2588" dirty="0" smtClean="0"/>
              <a:t>For this year’s top 10 blogging programs and side-by-side comparisons, visit the Tech Media Network: </a:t>
            </a:r>
            <a:r>
              <a:rPr lang="en-US" sz="2588" dirty="0" smtClean="0">
                <a:hlinkClick r:id="rId2"/>
              </a:rPr>
              <a:t>http://blog-software-review.toptenreviews.com/</a:t>
            </a:r>
            <a:endParaRPr lang="en-US" sz="2588" dirty="0" smtClean="0"/>
          </a:p>
          <a:p>
            <a:r>
              <a:rPr lang="en-US" sz="2839" dirty="0" smtClean="0"/>
              <a:t>The following are open-source and quality blog programs:</a:t>
            </a:r>
          </a:p>
          <a:p>
            <a:pPr lvl="1"/>
            <a:r>
              <a:rPr lang="en-US" sz="2323" dirty="0" err="1" smtClean="0"/>
              <a:t>Wordpress</a:t>
            </a:r>
            <a:r>
              <a:rPr lang="en-US" sz="2323" dirty="0" smtClean="0"/>
              <a:t>: </a:t>
            </a:r>
            <a:r>
              <a:rPr lang="en-US" sz="2323" dirty="0" smtClean="0">
                <a:hlinkClick r:id="rId3"/>
              </a:rPr>
              <a:t>http://wordpress.org/</a:t>
            </a:r>
            <a:endParaRPr lang="en-US" sz="2323" dirty="0" smtClean="0"/>
          </a:p>
          <a:p>
            <a:pPr lvl="1"/>
            <a:r>
              <a:rPr lang="en-US" sz="2323" dirty="0" err="1" smtClean="0"/>
              <a:t>Typepad</a:t>
            </a:r>
            <a:r>
              <a:rPr lang="en-US" sz="2323" dirty="0" smtClean="0"/>
              <a:t>: </a:t>
            </a:r>
            <a:r>
              <a:rPr lang="en-US" sz="2323" dirty="0" smtClean="0">
                <a:hlinkClick r:id="rId4"/>
              </a:rPr>
              <a:t>http://www.typepad.com/</a:t>
            </a:r>
            <a:endParaRPr lang="en-US" sz="2323" dirty="0" smtClean="0"/>
          </a:p>
          <a:p>
            <a:pPr lvl="1"/>
            <a:r>
              <a:rPr lang="en-US" sz="2323" dirty="0" err="1" smtClean="0"/>
              <a:t>Blogger</a:t>
            </a:r>
            <a:r>
              <a:rPr lang="en-US" sz="2323" dirty="0" smtClean="0"/>
              <a:t>: </a:t>
            </a:r>
            <a:r>
              <a:rPr lang="en-US" sz="2323" dirty="0" smtClean="0">
                <a:hlinkClick r:id="rId5"/>
              </a:rPr>
              <a:t>https://accounts.google.com/ServiceLogin?service=blogger&amp;passive=1209600&amp;continue=http://www.blogger.com/home&amp;followup=http://www.blogger.com/home&amp;ltmpl=start#s01</a:t>
            </a:r>
            <a:endParaRPr lang="en-US" sz="2323" dirty="0" smtClean="0"/>
          </a:p>
        </p:txBody>
      </p:sp>
      <p:grpSp>
        <p:nvGrpSpPr>
          <p:cNvPr id="6" name="Group 5"/>
          <p:cNvGrpSpPr/>
          <p:nvPr/>
        </p:nvGrpSpPr>
        <p:grpSpPr>
          <a:xfrm>
            <a:off x="820994" y="6193422"/>
            <a:ext cx="7484012" cy="457201"/>
            <a:chOff x="820994" y="6193422"/>
            <a:chExt cx="7484012" cy="457201"/>
          </a:xfrm>
        </p:grpSpPr>
        <p:grpSp>
          <p:nvGrpSpPr>
            <p:cNvPr id="7" name="Group 6"/>
            <p:cNvGrpSpPr/>
            <p:nvPr/>
          </p:nvGrpSpPr>
          <p:grpSpPr>
            <a:xfrm>
              <a:off x="820994" y="6193422"/>
              <a:ext cx="7484012" cy="457201"/>
              <a:chOff x="-27653" y="5943599"/>
              <a:chExt cx="3742006" cy="457201"/>
            </a:xfrm>
          </p:grpSpPr>
          <p:sp>
            <p:nvSpPr>
              <p:cNvPr id="10" name="Action Button: Home 9">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Left Arrow 10"/>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Left Arrow 11"/>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8"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9"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3" name="Group 12"/>
          <p:cNvGrpSpPr/>
          <p:nvPr/>
        </p:nvGrpSpPr>
        <p:grpSpPr>
          <a:xfrm>
            <a:off x="-569914" y="261938"/>
            <a:ext cx="2970213" cy="1907381"/>
            <a:chOff x="-569914" y="261938"/>
            <a:chExt cx="2970213" cy="1907381"/>
          </a:xfrm>
        </p:grpSpPr>
        <p:pic>
          <p:nvPicPr>
            <p:cNvPr id="14" name="Picture 13" descr="Journaling.jpg"/>
            <p:cNvPicPr>
              <a:picLocks noChangeAspect="1"/>
            </p:cNvPicPr>
            <p:nvPr/>
          </p:nvPicPr>
          <p:blipFill>
            <a:blip r:embed="rId6"/>
            <a:srcRect l="6680" r="8710"/>
            <a:stretch>
              <a:fillRect/>
            </a:stretch>
          </p:blipFill>
          <p:spPr>
            <a:xfrm>
              <a:off x="209291" y="261938"/>
              <a:ext cx="1411804" cy="123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Title 1"/>
            <p:cNvSpPr txBox="1">
              <a:spLocks/>
            </p:cNvSpPr>
            <p:nvPr/>
          </p:nvSpPr>
          <p:spPr>
            <a:xfrm>
              <a:off x="-569914" y="1300957"/>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948D73"/>
                  </a:solidFill>
                  <a:effectLst/>
                  <a:uLnTx/>
                  <a:uFillTx/>
                  <a:latin typeface="+mj-lt"/>
                  <a:ea typeface="+mj-ea"/>
                  <a:cs typeface="+mj-cs"/>
                </a:rPr>
                <a:t>Journaling</a:t>
              </a:r>
              <a:endParaRPr kumimoji="0" lang="en-US" sz="2400" b="0" i="1" u="none" strike="noStrike" kern="1200" cap="none" spc="0" normalizeH="0" baseline="0" noProof="0" dirty="0">
                <a:ln>
                  <a:noFill/>
                </a:ln>
                <a:solidFill>
                  <a:srgbClr val="948D73"/>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1195"/>
            <a:ext cx="7313613" cy="868362"/>
          </a:xfrm>
        </p:spPr>
        <p:txBody>
          <a:bodyPr/>
          <a:lstStyle/>
          <a:p>
            <a:r>
              <a:rPr lang="en-US" sz="5200" b="1" dirty="0" smtClean="0">
                <a:solidFill>
                  <a:srgbClr val="AF0C0C"/>
                </a:solidFill>
              </a:rPr>
              <a:t>Tutorials &amp; Tools</a:t>
            </a:r>
            <a:endParaRPr lang="en-US" sz="5200" b="1" dirty="0">
              <a:solidFill>
                <a:srgbClr val="AF0C0C"/>
              </a:solidFill>
            </a:endParaRPr>
          </a:p>
        </p:txBody>
      </p:sp>
      <p:sp>
        <p:nvSpPr>
          <p:cNvPr id="3" name="Content Placeholder 2"/>
          <p:cNvSpPr>
            <a:spLocks noGrp="1"/>
          </p:cNvSpPr>
          <p:nvPr>
            <p:ph idx="1"/>
          </p:nvPr>
        </p:nvSpPr>
        <p:spPr>
          <a:xfrm>
            <a:off x="838200" y="2362200"/>
            <a:ext cx="6858000" cy="4056062"/>
          </a:xfrm>
        </p:spPr>
        <p:txBody>
          <a:bodyPr>
            <a:normAutofit fontScale="77500" lnSpcReduction="20000"/>
          </a:bodyPr>
          <a:lstStyle/>
          <a:p>
            <a:r>
              <a:rPr lang="en-US" dirty="0" smtClean="0"/>
              <a:t>This website, from the Graduate School of Library and Information Science University of Illinois provides an introductory guide to the basics of storytelling: </a:t>
            </a:r>
            <a:r>
              <a:rPr lang="en-US" u="sng" dirty="0" smtClean="0">
                <a:hlinkClick r:id="rId2"/>
              </a:rPr>
              <a:t>http://courseweb.lis.illinois.edu/~jevogel2/lis506/howto.html</a:t>
            </a:r>
            <a:endParaRPr lang="en-US" u="sng" dirty="0" smtClean="0"/>
          </a:p>
          <a:p>
            <a:r>
              <a:rPr lang="en-US" dirty="0" smtClean="0"/>
              <a:t>VoiceThread Basics: </a:t>
            </a:r>
            <a:r>
              <a:rPr lang="en-US" dirty="0" smtClean="0">
                <a:hlinkClick r:id="rId3"/>
              </a:rPr>
              <a:t>http://</a:t>
            </a:r>
            <a:r>
              <a:rPr lang="en-US" dirty="0" err="1" smtClean="0">
                <a:hlinkClick r:id="rId3"/>
              </a:rPr>
              <a:t>webinars.voicethread.com</a:t>
            </a:r>
            <a:r>
              <a:rPr lang="en-US" dirty="0" smtClean="0">
                <a:hlinkClick r:id="rId3"/>
              </a:rPr>
              <a:t>/about/features/</a:t>
            </a:r>
            <a:endParaRPr lang="en-US" dirty="0" smtClean="0"/>
          </a:p>
          <a:p>
            <a:r>
              <a:rPr lang="en-US" dirty="0" smtClean="0"/>
              <a:t>The following tutorial on how to create a simple digital story using still pictures in iMovie may </a:t>
            </a:r>
            <a:r>
              <a:rPr lang="en-US" smtClean="0"/>
              <a:t>also prove </a:t>
            </a:r>
            <a:r>
              <a:rPr lang="en-US" dirty="0" smtClean="0"/>
              <a:t>a useful starting point for students: </a:t>
            </a:r>
            <a:r>
              <a:rPr lang="en-US" u="sng" dirty="0" smtClean="0">
                <a:hlinkClick r:id="rId2"/>
              </a:rPr>
              <a:t>http://courseweb.lis.illinois.edu/~jevogel2/lis506/howto.html</a:t>
            </a:r>
            <a:r>
              <a:rPr lang="en-US" dirty="0" smtClean="0"/>
              <a:t> </a:t>
            </a:r>
          </a:p>
          <a:p>
            <a:r>
              <a:rPr lang="en-US" dirty="0" smtClean="0"/>
              <a:t>Students may wish to take advantage of free audio recording software, called Audacity: </a:t>
            </a:r>
            <a:r>
              <a:rPr lang="en-US" u="sng" dirty="0" smtClean="0">
                <a:hlinkClick r:id="rId4"/>
              </a:rPr>
              <a:t>http://audacity.sourceforge.net/</a:t>
            </a:r>
            <a:endParaRPr lang="en-US" dirty="0" smtClean="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7" name="Group 16"/>
          <p:cNvGrpSpPr/>
          <p:nvPr/>
        </p:nvGrpSpPr>
        <p:grpSpPr>
          <a:xfrm>
            <a:off x="218549" y="290255"/>
            <a:ext cx="1239302" cy="1753253"/>
            <a:chOff x="381000" y="495836"/>
            <a:chExt cx="1239302" cy="1753253"/>
          </a:xfrm>
        </p:grpSpPr>
        <p:pic>
          <p:nvPicPr>
            <p:cNvPr id="18" name="Content Placeholder 6" descr="Digital Storytelling.jpg"/>
            <p:cNvPicPr>
              <a:picLocks noChangeAspect="1"/>
            </p:cNvPicPr>
            <p:nvPr/>
          </p:nvPicPr>
          <p:blipFill>
            <a:blip r:embed="rId5"/>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9" name="Group 4"/>
            <p:cNvGrpSpPr/>
            <p:nvPr/>
          </p:nvGrpSpPr>
          <p:grpSpPr>
            <a:xfrm>
              <a:off x="401101" y="1632346"/>
              <a:ext cx="1219201" cy="616743"/>
              <a:chOff x="381000" y="1676400"/>
              <a:chExt cx="1219201" cy="616743"/>
            </a:xfrm>
          </p:grpSpPr>
          <p:sp>
            <p:nvSpPr>
              <p:cNvPr id="20"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1"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558403"/>
            <a:ext cx="7313613" cy="868362"/>
          </a:xfrm>
        </p:spPr>
        <p:txBody>
          <a:bodyPr/>
          <a:lstStyle/>
          <a:p>
            <a:r>
              <a:rPr lang="en-US" sz="4400" b="1" dirty="0" smtClean="0">
                <a:solidFill>
                  <a:srgbClr val="AF0C0C"/>
                </a:solidFill>
              </a:rPr>
              <a:t>Resources </a:t>
            </a:r>
            <a:r>
              <a:rPr lang="en-US" sz="4000" b="1" dirty="0" smtClean="0">
                <a:solidFill>
                  <a:srgbClr val="AF0C0C"/>
                </a:solidFill>
              </a:rPr>
              <a:t>for</a:t>
            </a:r>
            <a:r>
              <a:rPr lang="en-US" sz="4400" b="1" dirty="0" smtClean="0">
                <a:solidFill>
                  <a:srgbClr val="AF0C0C"/>
                </a:solidFill>
              </a:rPr>
              <a:t> </a:t>
            </a:r>
            <a:br>
              <a:rPr lang="en-US" sz="4400" b="1" dirty="0" smtClean="0">
                <a:solidFill>
                  <a:srgbClr val="AF0C0C"/>
                </a:solidFill>
              </a:rPr>
            </a:br>
            <a:r>
              <a:rPr lang="en-US" sz="4400" b="1" dirty="0" smtClean="0">
                <a:solidFill>
                  <a:srgbClr val="AF0C0C"/>
                </a:solidFill>
              </a:rPr>
              <a:t>Gathering Media</a:t>
            </a:r>
            <a:endParaRPr lang="en-US" sz="4400" b="1" dirty="0">
              <a:solidFill>
                <a:srgbClr val="AF0C0C"/>
              </a:solidFill>
            </a:endParaRPr>
          </a:p>
        </p:txBody>
      </p:sp>
      <p:sp>
        <p:nvSpPr>
          <p:cNvPr id="3" name="Content Placeholder 2"/>
          <p:cNvSpPr>
            <a:spLocks noGrp="1"/>
          </p:cNvSpPr>
          <p:nvPr>
            <p:ph idx="1"/>
          </p:nvPr>
        </p:nvSpPr>
        <p:spPr>
          <a:xfrm>
            <a:off x="1828800" y="1981200"/>
            <a:ext cx="6858000" cy="4056062"/>
          </a:xfrm>
        </p:spPr>
        <p:txBody>
          <a:bodyPr>
            <a:normAutofit fontScale="92500" lnSpcReduction="10000"/>
          </a:bodyPr>
          <a:lstStyle/>
          <a:p>
            <a:r>
              <a:rPr lang="en-US" dirty="0" smtClean="0"/>
              <a:t>Basic copyright guidelines: </a:t>
            </a:r>
            <a:r>
              <a:rPr lang="en-US" u="sng" dirty="0" smtClean="0">
                <a:hlinkClick r:id="rId2"/>
              </a:rPr>
              <a:t>http://www.thecopyrightsite.org/faq.html</a:t>
            </a:r>
            <a:endParaRPr lang="en-US" dirty="0" smtClean="0"/>
          </a:p>
          <a:p>
            <a:r>
              <a:rPr lang="en-US" dirty="0" smtClean="0"/>
              <a:t>Royalty-free music:</a:t>
            </a:r>
          </a:p>
          <a:p>
            <a:pPr lvl="1"/>
            <a:r>
              <a:rPr lang="en-US" dirty="0" smtClean="0"/>
              <a:t>Multiple sources: </a:t>
            </a:r>
            <a:r>
              <a:rPr lang="en-US" u="sng" dirty="0" smtClean="0">
                <a:hlinkClick r:id="rId3"/>
              </a:rPr>
              <a:t>http://www.royaltyfreemusic.com/free-music-resources.html</a:t>
            </a:r>
            <a:endParaRPr lang="en-US" dirty="0" smtClean="0"/>
          </a:p>
          <a:p>
            <a:pPr lvl="1"/>
            <a:r>
              <a:rPr lang="en-US" dirty="0" smtClean="0"/>
              <a:t>MP3’s:  </a:t>
            </a:r>
            <a:r>
              <a:rPr lang="en-US" u="sng" dirty="0" smtClean="0">
                <a:hlinkClick r:id="rId4"/>
              </a:rPr>
              <a:t>www.mp3.com/top-downloads/</a:t>
            </a:r>
            <a:endParaRPr lang="en-US" dirty="0" smtClean="0"/>
          </a:p>
          <a:p>
            <a:r>
              <a:rPr lang="en-US" dirty="0" smtClean="0"/>
              <a:t>Royalty free photos</a:t>
            </a:r>
          </a:p>
          <a:p>
            <a:pPr lvl="1"/>
            <a:r>
              <a:rPr lang="en-US" dirty="0" err="1" smtClean="0"/>
              <a:t>Flickr</a:t>
            </a:r>
            <a:r>
              <a:rPr lang="en-US" dirty="0" smtClean="0"/>
              <a:t> Creative Commons: </a:t>
            </a:r>
            <a:r>
              <a:rPr lang="en-US" dirty="0" smtClean="0">
                <a:hlinkClick r:id="rId5"/>
              </a:rPr>
              <a:t>www.flickr.com/creativecommons</a:t>
            </a:r>
            <a:endParaRPr lang="en-US" dirty="0" smtClean="0"/>
          </a:p>
          <a:p>
            <a:pPr lvl="1"/>
            <a:r>
              <a:rPr lang="en-US" dirty="0" err="1" smtClean="0"/>
              <a:t>morgueFile</a:t>
            </a:r>
            <a:r>
              <a:rPr lang="en-US" dirty="0" smtClean="0"/>
              <a:t>: </a:t>
            </a:r>
            <a:r>
              <a:rPr lang="en-US" u="sng" dirty="0" smtClean="0">
                <a:hlinkClick r:id="rId6"/>
              </a:rPr>
              <a:t>www.morguefile.com/</a:t>
            </a:r>
            <a:endParaRPr lang="en-US" dirty="0" smtClean="0"/>
          </a:p>
          <a:p>
            <a:pPr lvl="1"/>
            <a:endParaRPr lang="en-US" dirty="0" smtClean="0"/>
          </a:p>
        </p:txBody>
      </p:sp>
      <p:grpSp>
        <p:nvGrpSpPr>
          <p:cNvPr id="9" name="Group 8"/>
          <p:cNvGrpSpPr/>
          <p:nvPr/>
        </p:nvGrpSpPr>
        <p:grpSpPr>
          <a:xfrm>
            <a:off x="820994" y="6193422"/>
            <a:ext cx="7484012" cy="457201"/>
            <a:chOff x="820994" y="6193422"/>
            <a:chExt cx="7484012" cy="457201"/>
          </a:xfrm>
        </p:grpSpPr>
        <p:grpSp>
          <p:nvGrpSpPr>
            <p:cNvPr id="10" name="Group 6"/>
            <p:cNvGrpSpPr/>
            <p:nvPr/>
          </p:nvGrpSpPr>
          <p:grpSpPr>
            <a:xfrm>
              <a:off x="820994" y="6193422"/>
              <a:ext cx="7484012" cy="457201"/>
              <a:chOff x="-27653" y="5943599"/>
              <a:chExt cx="3742006" cy="457201"/>
            </a:xfrm>
          </p:grpSpPr>
          <p:sp>
            <p:nvSpPr>
              <p:cNvPr id="13" name="Action Button: Home 12">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Arrow 13"/>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Left Arrow 14"/>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1"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2"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218549" y="290255"/>
            <a:ext cx="1239302" cy="1753253"/>
            <a:chOff x="381000" y="495836"/>
            <a:chExt cx="1239302" cy="1753253"/>
          </a:xfrm>
        </p:grpSpPr>
        <p:pic>
          <p:nvPicPr>
            <p:cNvPr id="17" name="Content Placeholder 6" descr="Digital Storytelling.jpg"/>
            <p:cNvPicPr>
              <a:picLocks noChangeAspect="1"/>
            </p:cNvPicPr>
            <p:nvPr/>
          </p:nvPicPr>
          <p:blipFill>
            <a:blip r:embed="rId7"/>
            <a:srcRect l="-711" r="-1670"/>
            <a:stretch>
              <a:fillRect/>
            </a:stretch>
          </p:blipFill>
          <p:spPr>
            <a:xfrm>
              <a:off x="381000" y="495836"/>
              <a:ext cx="1239302" cy="1239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8" name="Group 4"/>
            <p:cNvGrpSpPr/>
            <p:nvPr/>
          </p:nvGrpSpPr>
          <p:grpSpPr>
            <a:xfrm>
              <a:off x="401101" y="1632346"/>
              <a:ext cx="1219201" cy="616743"/>
              <a:chOff x="381000" y="1676400"/>
              <a:chExt cx="1219201" cy="616743"/>
            </a:xfrm>
          </p:grpSpPr>
          <p:sp>
            <p:nvSpPr>
              <p:cNvPr id="19" name="Title 1"/>
              <p:cNvSpPr txBox="1">
                <a:spLocks/>
              </p:cNvSpPr>
              <p:nvPr/>
            </p:nvSpPr>
            <p:spPr>
              <a:xfrm>
                <a:off x="381000" y="1676400"/>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Digital</a:t>
                </a:r>
                <a:r>
                  <a:rPr kumimoji="0" lang="en-US" sz="2000" b="0" i="1" u="none" strike="noStrike" kern="1200" cap="none" spc="0" normalizeH="0" noProof="0" dirty="0" smtClean="0">
                    <a:ln>
                      <a:noFill/>
                    </a:ln>
                    <a:solidFill>
                      <a:srgbClr val="948D73"/>
                    </a:solidFill>
                    <a:effectLst/>
                    <a:uLnTx/>
                    <a:uFillTx/>
                    <a:latin typeface="+mj-lt"/>
                    <a:ea typeface="+mj-ea"/>
                    <a:cs typeface="+mj-cs"/>
                  </a:rPr>
                  <a:t> </a:t>
                </a:r>
              </a:p>
            </p:txBody>
          </p:sp>
          <p:sp>
            <p:nvSpPr>
              <p:cNvPr id="20" name="Title 1"/>
              <p:cNvSpPr txBox="1">
                <a:spLocks/>
              </p:cNvSpPr>
              <p:nvPr/>
            </p:nvSpPr>
            <p:spPr>
              <a:xfrm>
                <a:off x="381000" y="1881981"/>
                <a:ext cx="1219201" cy="4111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dirty="0" smtClean="0">
                    <a:ln>
                      <a:noFill/>
                    </a:ln>
                    <a:solidFill>
                      <a:srgbClr val="948D73"/>
                    </a:solidFill>
                    <a:effectLst/>
                    <a:uLnTx/>
                    <a:uFillTx/>
                    <a:latin typeface="+mj-lt"/>
                    <a:ea typeface="+mj-ea"/>
                    <a:cs typeface="+mj-cs"/>
                  </a:rPr>
                  <a:t>Storytelling</a:t>
                </a:r>
                <a:endParaRPr kumimoji="0" lang="en-US" sz="2000" b="0" i="1" u="none" strike="noStrike" kern="1200" cap="none" spc="0" normalizeH="0" noProof="0" dirty="0" smtClean="0">
                  <a:ln>
                    <a:noFill/>
                  </a:ln>
                  <a:solidFill>
                    <a:srgbClr val="948D73"/>
                  </a:solidFill>
                  <a:effectLst/>
                  <a:uLnTx/>
                  <a:uFillTx/>
                  <a:latin typeface="+mj-lt"/>
                  <a:ea typeface="+mj-ea"/>
                  <a:cs typeface="+mj-cs"/>
                </a:endParaRPr>
              </a:p>
            </p:txBody>
          </p:sp>
        </p:grpSp>
      </p:gr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393" y="701676"/>
            <a:ext cx="7313613" cy="868362"/>
          </a:xfrm>
        </p:spPr>
        <p:txBody>
          <a:bodyPr>
            <a:normAutofit fontScale="90000"/>
          </a:bodyPr>
          <a:lstStyle/>
          <a:p>
            <a:r>
              <a:rPr lang="en-US" sz="4800" b="1" dirty="0" smtClean="0">
                <a:solidFill>
                  <a:srgbClr val="AF0C0C"/>
                </a:solidFill>
              </a:rPr>
              <a:t>Resources: </a:t>
            </a:r>
            <a:br>
              <a:rPr lang="en-US" sz="4800" b="1" dirty="0" smtClean="0">
                <a:solidFill>
                  <a:srgbClr val="AF0C0C"/>
                </a:solidFill>
              </a:rPr>
            </a:br>
            <a:r>
              <a:rPr lang="en-US" sz="4800" b="1" dirty="0" smtClean="0">
                <a:solidFill>
                  <a:srgbClr val="AF0C0C"/>
                </a:solidFill>
              </a:rPr>
              <a:t>Wiki Platforms</a:t>
            </a:r>
            <a:endParaRPr lang="en-US" sz="4800" b="1" dirty="0">
              <a:solidFill>
                <a:srgbClr val="AF0C0C"/>
              </a:solidFill>
            </a:endParaRPr>
          </a:p>
        </p:txBody>
      </p:sp>
      <p:sp>
        <p:nvSpPr>
          <p:cNvPr id="3" name="Content Placeholder 2"/>
          <p:cNvSpPr>
            <a:spLocks noGrp="1"/>
          </p:cNvSpPr>
          <p:nvPr>
            <p:ph idx="1"/>
          </p:nvPr>
        </p:nvSpPr>
        <p:spPr>
          <a:xfrm>
            <a:off x="762000" y="2362200"/>
            <a:ext cx="7924800" cy="4056062"/>
          </a:xfrm>
        </p:spPr>
        <p:txBody>
          <a:bodyPr>
            <a:normAutofit fontScale="92500"/>
          </a:bodyPr>
          <a:lstStyle/>
          <a:p>
            <a:r>
              <a:rPr lang="en-US" b="1" dirty="0" smtClean="0"/>
              <a:t>Wikis are also very intuitive to learn, use and set up. </a:t>
            </a:r>
          </a:p>
          <a:p>
            <a:r>
              <a:rPr lang="en-US" b="1" dirty="0" smtClean="0"/>
              <a:t>There are several free wiki platforms on the web that are geared toward educators (downloading software is not necessary). These wiki platforms provide guides to getting started and managing the wikis. The most popular are listed first:</a:t>
            </a:r>
          </a:p>
          <a:p>
            <a:pPr lvl="1"/>
            <a:r>
              <a:rPr lang="en-US" b="1" dirty="0" err="1" smtClean="0"/>
              <a:t>Pbworks</a:t>
            </a:r>
            <a:r>
              <a:rPr lang="en-US" b="1" dirty="0" smtClean="0"/>
              <a:t>: </a:t>
            </a:r>
            <a:r>
              <a:rPr lang="en-US" u="sng" dirty="0" smtClean="0">
                <a:hlinkClick r:id="rId2"/>
              </a:rPr>
              <a:t>http://pbworks.com/pbworks-basic-edition</a:t>
            </a:r>
            <a:endParaRPr lang="en-US" b="1" dirty="0" smtClean="0"/>
          </a:p>
          <a:p>
            <a:pPr lvl="1"/>
            <a:r>
              <a:rPr lang="en-US" b="1" dirty="0" err="1" smtClean="0"/>
              <a:t>Wikispaces</a:t>
            </a:r>
            <a:r>
              <a:rPr lang="en-US" b="1" dirty="0" smtClean="0"/>
              <a:t>: </a:t>
            </a:r>
            <a:r>
              <a:rPr lang="en-US" u="sng" dirty="0" smtClean="0">
                <a:hlinkClick r:id="rId3"/>
              </a:rPr>
              <a:t>http://www.wikispaces.com/content/teacher</a:t>
            </a:r>
            <a:endParaRPr lang="en-US" b="1" dirty="0" smtClean="0"/>
          </a:p>
          <a:p>
            <a:pPr lvl="1"/>
            <a:r>
              <a:rPr lang="en-US" b="1" dirty="0" err="1" smtClean="0"/>
              <a:t>WikiMatrix</a:t>
            </a:r>
            <a:r>
              <a:rPr lang="en-US" b="1" dirty="0" smtClean="0"/>
              <a:t>: </a:t>
            </a:r>
            <a:r>
              <a:rPr lang="en-US" dirty="0" smtClean="0">
                <a:hlinkClick r:id="rId4"/>
              </a:rPr>
              <a:t>http://www.wikimatrix.org/</a:t>
            </a:r>
            <a:endParaRPr lang="en-US" b="1" dirty="0" smtClean="0"/>
          </a:p>
          <a:p>
            <a:pPr lvl="1"/>
            <a:r>
              <a:rPr lang="en-US" b="1" dirty="0" err="1" smtClean="0"/>
              <a:t>Wetpaint</a:t>
            </a:r>
            <a:r>
              <a:rPr lang="en-US" b="1" dirty="0" smtClean="0"/>
              <a:t>: </a:t>
            </a:r>
            <a:r>
              <a:rPr lang="en-US" b="1" dirty="0" smtClean="0">
                <a:hlinkClick r:id="rId5"/>
              </a:rPr>
              <a:t>http://wikisineducation.wetpaint.com/</a:t>
            </a:r>
            <a:endParaRPr lang="en-US" b="1" dirty="0" smtClean="0"/>
          </a:p>
          <a:p>
            <a:pPr lvl="1"/>
            <a:r>
              <a:rPr lang="en-US" b="1" dirty="0" err="1" smtClean="0"/>
              <a:t>Springnote</a:t>
            </a:r>
            <a:r>
              <a:rPr lang="en-US" b="1" dirty="0" smtClean="0"/>
              <a:t>: </a:t>
            </a:r>
            <a:r>
              <a:rPr lang="en-US" u="sng" dirty="0" smtClean="0">
                <a:hlinkClick r:id="rId6"/>
              </a:rPr>
              <a:t>http://www.springnote.com/en</a:t>
            </a:r>
            <a:endParaRPr lang="en-US" b="1" dirty="0" smtClean="0"/>
          </a:p>
        </p:txBody>
      </p:sp>
      <p:grpSp>
        <p:nvGrpSpPr>
          <p:cNvPr id="8" name="Group 7"/>
          <p:cNvGrpSpPr/>
          <p:nvPr/>
        </p:nvGrpSpPr>
        <p:grpSpPr>
          <a:xfrm>
            <a:off x="820994" y="6193422"/>
            <a:ext cx="7484012" cy="457201"/>
            <a:chOff x="820994" y="6193422"/>
            <a:chExt cx="7484012" cy="457201"/>
          </a:xfrm>
        </p:grpSpPr>
        <p:grpSp>
          <p:nvGrpSpPr>
            <p:cNvPr id="9" name="Group 6"/>
            <p:cNvGrpSpPr/>
            <p:nvPr/>
          </p:nvGrpSpPr>
          <p:grpSpPr>
            <a:xfrm>
              <a:off x="820994" y="6193422"/>
              <a:ext cx="7484012" cy="457201"/>
              <a:chOff x="-27653" y="5943599"/>
              <a:chExt cx="3742006" cy="457201"/>
            </a:xfrm>
          </p:grpSpPr>
          <p:sp>
            <p:nvSpPr>
              <p:cNvPr id="12" name="Action Button: Home 11">
                <a:hlinkClick r:id="" action="ppaction://hlinkshowjump?jump=firstslide" highlightClick="1"/>
              </p:cNvPr>
              <p:cNvSpPr/>
              <p:nvPr/>
            </p:nvSpPr>
            <p:spPr>
              <a:xfrm>
                <a:off x="990600" y="5943600"/>
                <a:ext cx="419100" cy="457200"/>
              </a:xfrm>
              <a:prstGeom prst="actionButtonHome">
                <a:avLst/>
              </a:prstGeom>
              <a:solidFill>
                <a:schemeClr val="accent5">
                  <a:lumMod val="60000"/>
                  <a:lumOff val="40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Left Arrow 12"/>
              <p:cNvSpPr/>
              <p:nvPr/>
            </p:nvSpPr>
            <p:spPr>
              <a:xfrm>
                <a:off x="-27653" y="5943599"/>
                <a:ext cx="400050" cy="457201"/>
              </a:xfrm>
              <a:prstGeom prst="leftArrow">
                <a:avLst>
                  <a:gd name="adj1" fmla="val 50001"/>
                  <a:gd name="adj2" fmla="val 69445"/>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Left Arrow 13"/>
              <p:cNvSpPr/>
              <p:nvPr/>
            </p:nvSpPr>
            <p:spPr>
              <a:xfrm rot="10800000">
                <a:off x="3333750" y="5943599"/>
                <a:ext cx="380603" cy="457200"/>
              </a:xfrm>
              <a:prstGeom prst="leftArrow">
                <a:avLst>
                  <a:gd name="adj1" fmla="val 49175"/>
                  <a:gd name="adj2" fmla="val 70609"/>
                </a:avLst>
              </a:prstGeom>
              <a:solidFill>
                <a:schemeClr val="accent5">
                  <a:lumMod val="60000"/>
                  <a:lumOff val="40000"/>
                </a:schemeClr>
              </a:solidFill>
              <a:ln w="19050">
                <a:solidFill>
                  <a:schemeClr val="tx2">
                    <a:lumMod val="75000"/>
                  </a:schemeClr>
                </a:solidFill>
              </a:ln>
              <a:effectLst>
                <a:outerShdw blurRad="50800" dist="38100" dir="2700000" algn="tl" rotWithShape="0">
                  <a:srgbClr val="000000">
                    <a:alpha val="43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 name="Title 1"/>
            <p:cNvSpPr txBox="1">
              <a:spLocks/>
            </p:cNvSpPr>
            <p:nvPr/>
          </p:nvSpPr>
          <p:spPr>
            <a:xfrm>
              <a:off x="4152900" y="6193423"/>
              <a:ext cx="838200" cy="457200"/>
            </a:xfrm>
            <a:prstGeom prst="rect">
              <a:avLst/>
            </a:prstGeom>
            <a:solidFill>
              <a:schemeClr val="accent5">
                <a:lumMod val="60000"/>
                <a:lumOff val="40000"/>
              </a:schemeClr>
            </a:solidFill>
            <a:ln>
              <a:solidFill>
                <a:schemeClr val="tx2">
                  <a:lumMod val="75000"/>
                </a:schemeClr>
              </a:solidFill>
            </a:ln>
            <a:effectLst>
              <a:outerShdw blurRad="50800" dist="38100" dir="50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normalizeH="0" baseline="0" noProof="0"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rPr>
                <a:t>?</a:t>
              </a:r>
              <a:endParaRPr kumimoji="0" lang="en-US" sz="4000" b="1" i="0" u="none" strike="noStrike" kern="1200" normalizeH="0" baseline="0" noProof="0" dirty="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uLnTx/>
                <a:uFillTx/>
                <a:latin typeface="Abadi MT Condensed Extra Bold"/>
                <a:ea typeface="+mj-ea"/>
                <a:cs typeface="Abadi MT Condensed Extra Bold"/>
              </a:endParaRPr>
            </a:p>
          </p:txBody>
        </p:sp>
        <p:sp>
          <p:nvSpPr>
            <p:cNvPr id="11" name="Title 1"/>
            <p:cNvSpPr txBox="1">
              <a:spLocks/>
            </p:cNvSpPr>
            <p:nvPr/>
          </p:nvSpPr>
          <p:spPr>
            <a:xfrm>
              <a:off x="5486400" y="6193423"/>
              <a:ext cx="838200" cy="457200"/>
            </a:xfrm>
            <a:prstGeom prst="rect">
              <a:avLst/>
            </a:prstGeom>
            <a:solidFill>
              <a:schemeClr val="accent5">
                <a:lumMod val="60000"/>
                <a:lumOff val="40000"/>
              </a:schemeClr>
            </a:solidFill>
            <a:ln>
              <a:solidFill>
                <a:schemeClr val="accent5">
                  <a:lumMod val="75000"/>
                </a:schemeClr>
              </a:solidFill>
            </a:ln>
            <a:effectLst>
              <a:outerShdw blurRad="50800" dist="38100" dir="5940000" sx="101000" sy="101000" algn="tl" rotWithShape="0">
                <a:srgbClr val="000000">
                  <a:alpha val="43000"/>
                </a:srgbClr>
              </a:outerShdw>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300" dirty="0" smtClean="0">
                  <a:solidFill>
                    <a:schemeClr val="tx2">
                      <a:lumMod val="75000"/>
                    </a:schemeClr>
                  </a:solidFill>
                  <a:ea typeface="+mj-ea"/>
                  <a:cs typeface="Abadi MT Condensed Extra Bold"/>
                </a:rPr>
                <a:t>Last Slide Visited</a:t>
              </a:r>
              <a:endParaRPr kumimoji="0" lang="en-US" sz="1300" i="0" u="none" strike="noStrike" kern="1200" normalizeH="0" baseline="0" noProof="0" dirty="0">
                <a:solidFill>
                  <a:schemeClr val="tx2">
                    <a:lumMod val="75000"/>
                  </a:schemeClr>
                </a:solidFill>
                <a:uLnTx/>
                <a:uFillTx/>
                <a:ea typeface="+mj-ea"/>
                <a:cs typeface="Abadi MT Condensed Extra Bold"/>
              </a:endParaRPr>
            </a:p>
          </p:txBody>
        </p:sp>
      </p:grpSp>
      <p:grpSp>
        <p:nvGrpSpPr>
          <p:cNvPr id="16" name="Group 15"/>
          <p:cNvGrpSpPr/>
          <p:nvPr/>
        </p:nvGrpSpPr>
        <p:grpSpPr>
          <a:xfrm>
            <a:off x="-533400" y="209324"/>
            <a:ext cx="2970213" cy="2042771"/>
            <a:chOff x="-533400" y="209324"/>
            <a:chExt cx="2970213" cy="2042771"/>
          </a:xfrm>
        </p:grpSpPr>
        <p:pic>
          <p:nvPicPr>
            <p:cNvPr id="17" name="Content Placeholder 3" descr="Picture 2.png"/>
            <p:cNvPicPr>
              <a:picLocks noChangeAspect="1"/>
            </p:cNvPicPr>
            <p:nvPr/>
          </p:nvPicPr>
          <p:blipFill>
            <a:blip r:embed="rId7"/>
            <a:srcRect l="27327" t="22774" r="35769" b="14593"/>
            <a:stretch>
              <a:fillRect/>
            </a:stretch>
          </p:blipFill>
          <p:spPr>
            <a:xfrm>
              <a:off x="228600" y="209324"/>
              <a:ext cx="1443181" cy="1360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itle 1"/>
            <p:cNvSpPr txBox="1">
              <a:spLocks/>
            </p:cNvSpPr>
            <p:nvPr/>
          </p:nvSpPr>
          <p:spPr>
            <a:xfrm>
              <a:off x="-533400" y="1383733"/>
              <a:ext cx="2970213" cy="8683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dirty="0" smtClean="0">
                  <a:ln>
                    <a:noFill/>
                  </a:ln>
                  <a:solidFill>
                    <a:srgbClr val="6F6A56"/>
                  </a:solidFill>
                  <a:effectLst/>
                  <a:uLnTx/>
                  <a:uFillTx/>
                  <a:latin typeface="+mj-lt"/>
                  <a:ea typeface="+mj-ea"/>
                  <a:cs typeface="+mj-cs"/>
                </a:rPr>
                <a:t>Wikis</a:t>
              </a:r>
              <a:endParaRPr kumimoji="0" lang="en-US" sz="2400" b="0" i="1" u="none" strike="noStrike" kern="1200" cap="none" spc="0" normalizeH="0" baseline="0" noProof="0" dirty="0">
                <a:ln>
                  <a:noFill/>
                </a:ln>
                <a:solidFill>
                  <a:srgbClr val="6F6A56"/>
                </a:solidFill>
                <a:effectLst/>
                <a:uLnTx/>
                <a:uFillTx/>
                <a:latin typeface="+mj-lt"/>
                <a:ea typeface="+mj-ea"/>
                <a:cs typeface="+mj-cs"/>
              </a:endParaRPr>
            </a:p>
          </p:txBody>
        </p:sp>
      </p:gr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3928243"/>
            <a:ext cx="7772400" cy="2438400"/>
          </a:xfrm>
        </p:spPr>
        <p:txBody>
          <a:bodyPr/>
          <a:lstStyle/>
          <a:p>
            <a:pPr algn="r">
              <a:spcAft>
                <a:spcPts val="6600"/>
              </a:spcAft>
            </a:pPr>
            <a:r>
              <a:rPr lang="en-US" sz="6600" dirty="0" smtClean="0"/>
              <a:t>Storytelling Methods &amp; Resources</a:t>
            </a:r>
            <a:endParaRPr lang="en-US" sz="6600" dirty="0"/>
          </a:p>
        </p:txBody>
      </p:sp>
      <p:sp>
        <p:nvSpPr>
          <p:cNvPr id="11" name="Subtitle 6"/>
          <p:cNvSpPr txBox="1">
            <a:spLocks/>
          </p:cNvSpPr>
          <p:nvPr/>
        </p:nvSpPr>
        <p:spPr>
          <a:xfrm>
            <a:off x="3048000" y="3429000"/>
            <a:ext cx="3393532" cy="1664192"/>
          </a:xfrm>
          <a:prstGeom prst="rect">
            <a:avLst/>
          </a:prstGeom>
        </p:spPr>
        <p:txBody>
          <a:bodyPr vert="horz" lIns="91440" tIns="0" rIns="45720" bIns="0" rtlCol="0">
            <a:normAutofit/>
          </a:bodyPr>
          <a:lstStyle/>
          <a:p>
            <a:pPr marL="0" marR="0" lvl="0" indent="0" algn="l" defTabSz="914400" rtl="0" eaLnBrk="1" fontAlgn="auto" latinLnBrk="0" hangingPunct="1">
              <a:lnSpc>
                <a:spcPts val="2600"/>
              </a:lnSpc>
              <a:spcBef>
                <a:spcPts val="0"/>
              </a:spcBef>
              <a:spcAft>
                <a:spcPts val="0"/>
              </a:spcAft>
              <a:buClrTx/>
              <a:buSzPct val="90000"/>
              <a:buFontTx/>
              <a:buNone/>
              <a:tabLst/>
              <a:defRPr/>
            </a:pPr>
            <a:r>
              <a:rPr kumimoji="0" lang="en-US" sz="3200" b="1" i="0" u="none" strike="noStrike" kern="1200" cap="none" spc="0" normalizeH="0" baseline="0" noProof="0" dirty="0" smtClean="0">
                <a:ln>
                  <a:noFill/>
                </a:ln>
                <a:solidFill>
                  <a:srgbClr val="B91A41"/>
                </a:solidFill>
                <a:effectLst/>
                <a:uLnTx/>
                <a:uFillTx/>
                <a:latin typeface="+mn-lt"/>
                <a:ea typeface="+mn-ea"/>
                <a:cs typeface="+mn-cs"/>
              </a:rPr>
              <a:t>Visit Transformative Storytelling Resource Guide</a:t>
            </a:r>
            <a:endParaRPr kumimoji="0" lang="en-US" sz="3200" b="1" i="0" u="none" strike="noStrike" kern="1200" cap="none" spc="0" normalizeH="0" baseline="0" noProof="0" dirty="0">
              <a:ln>
                <a:noFill/>
              </a:ln>
              <a:solidFill>
                <a:srgbClr val="B91A41"/>
              </a:solidFill>
              <a:effectLst/>
              <a:uLnTx/>
              <a:uFillTx/>
              <a:latin typeface="+mn-lt"/>
              <a:ea typeface="+mn-ea"/>
              <a:cs typeface="+mn-cs"/>
            </a:endParaRPr>
          </a:p>
        </p:txBody>
      </p:sp>
      <p:pic>
        <p:nvPicPr>
          <p:cNvPr id="12" name="Picture 11" descr="Resources.jpg"/>
          <p:cNvPicPr>
            <a:picLocks noChangeAspect="1"/>
          </p:cNvPicPr>
          <p:nvPr/>
        </p:nvPicPr>
        <p:blipFill>
          <a:blip r:embed="rId2">
            <a:lum bright="-1000" contrast="-1000"/>
            <a:alphaModFix amt="67000"/>
          </a:blip>
          <a:stretch>
            <a:fillRect/>
          </a:stretch>
        </p:blipFill>
        <p:spPr>
          <a:xfrm>
            <a:off x="3175000" y="609600"/>
            <a:ext cx="2703784" cy="2703784"/>
          </a:xfrm>
          <a:prstGeom prst="rect">
            <a:avLst/>
          </a:prstGeom>
          <a:ln>
            <a:noFill/>
          </a:ln>
          <a:effectLst>
            <a:softEdge rad="112500"/>
          </a:effectLst>
        </p:spPr>
      </p:pic>
    </p:spTree>
    <p:extLst>
      <p:ext uri="{BB962C8B-B14F-4D97-AF65-F5344CB8AC3E}">
        <p14:creationId xmlns:p14="http://schemas.microsoft.com/office/powerpoint/2010/main" val="161943452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Ｐ明朝"/>
      </a:majorFont>
      <a:minorFont>
        <a:latin typeface="Goudy Old Style"/>
        <a:ea typeface=""/>
        <a:cs typeface=""/>
        <a:font script="Jpan" typeface="ＭＳ Ｐ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635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28193</TotalTime>
  <Words>3531</Words>
  <Application>Microsoft Macintosh PowerPoint</Application>
  <PresentationFormat>On-screen Show (4:3)</PresentationFormat>
  <Paragraphs>515</Paragraphs>
  <Slides>76</Slides>
  <Notes>8</Notes>
  <HiddenSlides>0</HiddenSlides>
  <MMClips>1</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Inkwell</vt:lpstr>
      <vt:lpstr>Storytelling Methods &amp; Resources</vt:lpstr>
      <vt:lpstr>Storytelling Methods</vt:lpstr>
      <vt:lpstr>Journaling</vt:lpstr>
      <vt:lpstr>Introduction</vt:lpstr>
      <vt:lpstr>Transformative Storytelling Elements</vt:lpstr>
      <vt:lpstr>Creating Safety  with Journaling</vt:lpstr>
      <vt:lpstr>Common Student Fears</vt:lpstr>
      <vt:lpstr>Post-Structural  Journaling</vt:lpstr>
      <vt:lpstr>Post-Structural  Journaling</vt:lpstr>
      <vt:lpstr>Post-Structural  Journaling</vt:lpstr>
      <vt:lpstr>PowerPoint Presentation</vt:lpstr>
      <vt:lpstr>Detaching from the Story with  Journaling</vt:lpstr>
      <vt:lpstr>Dialogue Journaling</vt:lpstr>
      <vt:lpstr>PowerPoint Presentation</vt:lpstr>
      <vt:lpstr>Mindfully Reflecting with  Journaling</vt:lpstr>
      <vt:lpstr>Freewriting Exercise</vt:lpstr>
      <vt:lpstr>Double-Entry Notebook</vt:lpstr>
      <vt:lpstr>Double-Entry Notebook</vt:lpstr>
      <vt:lpstr>Interviewing</vt:lpstr>
      <vt:lpstr>PowerPoint Presentation</vt:lpstr>
      <vt:lpstr>Transforming the Story with  Journaling</vt:lpstr>
      <vt:lpstr>Dialogue Journaling</vt:lpstr>
      <vt:lpstr>Blogging</vt:lpstr>
      <vt:lpstr>Instructor Feedback</vt:lpstr>
      <vt:lpstr>BEGAN MODEL</vt:lpstr>
      <vt:lpstr>PowerPoint Presentation</vt:lpstr>
      <vt:lpstr>Digital Storytelling</vt:lpstr>
      <vt:lpstr>Introduction</vt:lpstr>
      <vt:lpstr>PowerPoint Presentation</vt:lpstr>
      <vt:lpstr>Introduction</vt:lpstr>
      <vt:lpstr>Transformative Storytelling Elements</vt:lpstr>
      <vt:lpstr>Creating Safety  with Digital Storytelling</vt:lpstr>
      <vt:lpstr>Sharing Stories  Online</vt:lpstr>
      <vt:lpstr>Student Confidentiality</vt:lpstr>
      <vt:lpstr>Mindful Listening</vt:lpstr>
      <vt:lpstr>PowerPoint Presentation</vt:lpstr>
      <vt:lpstr>Detaching from the Story with  Digital Storytelling</vt:lpstr>
      <vt:lpstr>Free-Association</vt:lpstr>
      <vt:lpstr>PowerPoint Presentation</vt:lpstr>
      <vt:lpstr>Mindfully Reflecting with  Digital Storytelling</vt:lpstr>
      <vt:lpstr>Reflecting  on Media</vt:lpstr>
      <vt:lpstr>VoiceThread</vt:lpstr>
      <vt:lpstr>VoiceThread</vt:lpstr>
      <vt:lpstr>PowerPoint Presentation</vt:lpstr>
      <vt:lpstr>VoiceThread</vt:lpstr>
      <vt:lpstr>Playing with  Layers of Media</vt:lpstr>
      <vt:lpstr>Playing with  Layers of Media</vt:lpstr>
      <vt:lpstr>PowerPoint Presentation</vt:lpstr>
      <vt:lpstr>Transforming the Story with  Digital Storytelling</vt:lpstr>
      <vt:lpstr>Transforming  the Story</vt:lpstr>
      <vt:lpstr>Wikis</vt:lpstr>
      <vt:lpstr>Introduction</vt:lpstr>
      <vt:lpstr>Introduction</vt:lpstr>
      <vt:lpstr>PowerPoint Presentation</vt:lpstr>
      <vt:lpstr>Introduction</vt:lpstr>
      <vt:lpstr>Transformative Storytelling Elements</vt:lpstr>
      <vt:lpstr>Creating Safety  with Wikis</vt:lpstr>
      <vt:lpstr>Co-Authoring  &amp; Sharing</vt:lpstr>
      <vt:lpstr>PowerPoint Presentation</vt:lpstr>
      <vt:lpstr>Detaching from the Story with  Wikis</vt:lpstr>
      <vt:lpstr>Receiving  Feedback</vt:lpstr>
      <vt:lpstr>PowerPoint Presentation</vt:lpstr>
      <vt:lpstr>Mindfully Reflecting with  Wikis</vt:lpstr>
      <vt:lpstr>Peer  Prompts</vt:lpstr>
      <vt:lpstr>PowerPoint Presentation</vt:lpstr>
      <vt:lpstr>Transforming the Story with  Wikis</vt:lpstr>
      <vt:lpstr>Instructor Prompts</vt:lpstr>
      <vt:lpstr>Peer  Prompts</vt:lpstr>
      <vt:lpstr>Encouraging  Agency</vt:lpstr>
      <vt:lpstr>Body Scan</vt:lpstr>
      <vt:lpstr>Writing Prompts</vt:lpstr>
      <vt:lpstr>Blogging  Programs</vt:lpstr>
      <vt:lpstr>Tutorials &amp; Tools</vt:lpstr>
      <vt:lpstr>Resources for  Gathering Media</vt:lpstr>
      <vt:lpstr>Resources:  Wiki Platforms</vt:lpstr>
      <vt:lpstr>Storytelling Methods &amp; Resources</vt:lpstr>
    </vt:vector>
  </TitlesOfParts>
  <Company>  The Mindful Heart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Storytelling Methods &amp; Resources</dc:title>
  <dc:creator>Erin Schaefer</dc:creator>
  <cp:lastModifiedBy>Erin</cp:lastModifiedBy>
  <cp:revision>10</cp:revision>
  <cp:lastPrinted>2012-07-22T21:29:18Z</cp:lastPrinted>
  <dcterms:created xsi:type="dcterms:W3CDTF">2012-07-14T23:45:55Z</dcterms:created>
  <dcterms:modified xsi:type="dcterms:W3CDTF">2014-11-20T02:20:53Z</dcterms:modified>
</cp:coreProperties>
</file>